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Be Vietnam" panose="020B0604020202020204" charset="0"/>
      <p:regular r:id="rId15"/>
    </p:embeddedFont>
    <p:embeddedFont>
      <p:font typeface="Be Vietnam Bold" panose="020B0604020202020204" charset="0"/>
      <p:regular r:id="rId16"/>
    </p:embeddedFont>
    <p:embeddedFont>
      <p:font typeface="Calibri" panose="020F0502020204030204" pitchFamily="34" charset="0"/>
      <p:regular r:id="rId17"/>
      <p:bold r:id="rId18"/>
      <p:italic r:id="rId19"/>
      <p:boldItalic r:id="rId20"/>
    </p:embeddedFont>
    <p:embeddedFont>
      <p:font typeface="Canva Sans 2" panose="020B0604020202020204" charset="0"/>
      <p:regular r:id="rId21"/>
    </p:embeddedFont>
    <p:embeddedFont>
      <p:font typeface="IBM Plex Sans" panose="020B0503050203000203" pitchFamily="34" charset="0"/>
      <p:regular r:id="rId22"/>
      <p:bold r:id="rId23"/>
      <p:italic r:id="rId24"/>
      <p:boldItalic r:id="rId25"/>
    </p:embeddedFont>
    <p:embeddedFont>
      <p:font typeface="IBM Plex Sans Bold" panose="020B0803050203000203" charset="0"/>
      <p:regular r:id="rId26"/>
    </p:embeddedFont>
    <p:embeddedFont>
      <p:font typeface="Times Neue Roman" panose="020B0604020202020204" charset="0"/>
      <p:regular r:id="rId27"/>
    </p:embeddedFont>
    <p:embeddedFont>
      <p:font typeface="Times Neue Roman Bold" panose="020B0604020202020204" charset="0"/>
      <p:regular r:id="rId28"/>
    </p:embeddedFont>
    <p:embeddedFont>
      <p:font typeface="Times Neue Roman Bold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93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7.png"/><Relationship Id="rId7" Type="http://schemas.openxmlformats.org/officeDocument/2006/relationships/slide" Target="slide6.xm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image" Target="../media/image6.jpeg"/><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blip>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4358655" y="2785792"/>
            <a:ext cx="16909587" cy="6118196"/>
          </a:xfrm>
          <a:prstGeom prst="rect">
            <a:avLst/>
          </a:prstGeom>
        </p:spPr>
      </p:pic>
      <p:pic>
        <p:nvPicPr>
          <p:cNvPr id="4" name="Picture 4"/>
          <p:cNvPicPr>
            <a:picLocks noChangeAspect="1"/>
          </p:cNvPicPr>
          <p:nvPr/>
        </p:nvPicPr>
        <p:blipFill>
          <a:blip r:embed="rId5"/>
          <a:srcRect l="434" r="434"/>
          <a:stretch>
            <a:fillRect/>
          </a:stretch>
        </p:blipFill>
        <p:spPr>
          <a:xfrm>
            <a:off x="744555" y="555391"/>
            <a:ext cx="3350156" cy="1216619"/>
          </a:xfrm>
          <a:prstGeom prst="rect">
            <a:avLst/>
          </a:prstGeom>
        </p:spPr>
      </p:pic>
      <p:grpSp>
        <p:nvGrpSpPr>
          <p:cNvPr id="5" name="Group 5"/>
          <p:cNvGrpSpPr/>
          <p:nvPr/>
        </p:nvGrpSpPr>
        <p:grpSpPr>
          <a:xfrm>
            <a:off x="11193871" y="6736282"/>
            <a:ext cx="6414355" cy="3032495"/>
            <a:chOff x="0" y="0"/>
            <a:chExt cx="8552473" cy="4043327"/>
          </a:xfrm>
        </p:grpSpPr>
        <p:sp>
          <p:nvSpPr>
            <p:cNvPr id="6" name="TextBox 6"/>
            <p:cNvSpPr txBox="1"/>
            <p:nvPr/>
          </p:nvSpPr>
          <p:spPr>
            <a:xfrm>
              <a:off x="0" y="-28575"/>
              <a:ext cx="8552473" cy="499541"/>
            </a:xfrm>
            <a:prstGeom prst="rect">
              <a:avLst/>
            </a:prstGeom>
          </p:spPr>
          <p:txBody>
            <a:bodyPr lIns="0" tIns="0" rIns="0" bIns="0" rtlCol="0" anchor="t">
              <a:spAutoFit/>
            </a:bodyPr>
            <a:lstStyle/>
            <a:p>
              <a:pPr marL="0" lvl="0" indent="0" algn="r">
                <a:lnSpc>
                  <a:spcPts val="3024"/>
                </a:lnSpc>
                <a:spcBef>
                  <a:spcPct val="0"/>
                </a:spcBef>
              </a:pPr>
              <a:endParaRPr/>
            </a:p>
          </p:txBody>
        </p:sp>
        <p:sp>
          <p:nvSpPr>
            <p:cNvPr id="7" name="TextBox 7"/>
            <p:cNvSpPr txBox="1"/>
            <p:nvPr/>
          </p:nvSpPr>
          <p:spPr>
            <a:xfrm>
              <a:off x="0" y="2575374"/>
              <a:ext cx="8552473" cy="709954"/>
            </a:xfrm>
            <a:prstGeom prst="rect">
              <a:avLst/>
            </a:prstGeom>
          </p:spPr>
          <p:txBody>
            <a:bodyPr lIns="0" tIns="0" rIns="0" bIns="0" rtlCol="0" anchor="t">
              <a:spAutoFit/>
            </a:bodyPr>
            <a:lstStyle/>
            <a:p>
              <a:pPr marL="0" lvl="0" indent="0" algn="r">
                <a:lnSpc>
                  <a:spcPts val="4399"/>
                </a:lnSpc>
                <a:spcBef>
                  <a:spcPct val="0"/>
                </a:spcBef>
              </a:pPr>
              <a:r>
                <a:rPr lang="en-US" sz="3384" u="none" spc="294" dirty="0">
                  <a:latin typeface="Be Vietnam Bold"/>
                </a:rPr>
                <a:t>PRESENTED BY</a:t>
              </a:r>
            </a:p>
          </p:txBody>
        </p:sp>
        <p:sp>
          <p:nvSpPr>
            <p:cNvPr id="8" name="TextBox 8"/>
            <p:cNvSpPr txBox="1"/>
            <p:nvPr/>
          </p:nvSpPr>
          <p:spPr>
            <a:xfrm>
              <a:off x="0" y="3345413"/>
              <a:ext cx="8552473" cy="697913"/>
            </a:xfrm>
            <a:prstGeom prst="rect">
              <a:avLst/>
            </a:prstGeom>
          </p:spPr>
          <p:txBody>
            <a:bodyPr lIns="0" tIns="0" rIns="0" bIns="0" rtlCol="0" anchor="t">
              <a:spAutoFit/>
            </a:bodyPr>
            <a:lstStyle/>
            <a:p>
              <a:pPr algn="r">
                <a:lnSpc>
                  <a:spcPts val="4441"/>
                </a:lnSpc>
              </a:pPr>
              <a:r>
                <a:rPr lang="en-US" sz="3172" dirty="0">
                  <a:latin typeface="IBM Plex Sans"/>
                </a:rPr>
                <a:t>Omkar A </a:t>
              </a:r>
              <a:r>
                <a:rPr lang="en-US" sz="3172" dirty="0" err="1">
                  <a:latin typeface="IBM Plex Sans"/>
                </a:rPr>
                <a:t>Ghogale</a:t>
              </a:r>
              <a:endParaRPr lang="en-US" sz="3172" dirty="0">
                <a:latin typeface="IBM Plex Sans"/>
              </a:endParaRPr>
            </a:p>
          </p:txBody>
        </p:sp>
      </p:grpSp>
      <p:sp>
        <p:nvSpPr>
          <p:cNvPr id="9" name="TextBox 9"/>
          <p:cNvSpPr txBox="1"/>
          <p:nvPr/>
        </p:nvSpPr>
        <p:spPr>
          <a:xfrm>
            <a:off x="354146" y="4151037"/>
            <a:ext cx="12327099" cy="2146285"/>
          </a:xfrm>
          <a:prstGeom prst="rect">
            <a:avLst/>
          </a:prstGeom>
        </p:spPr>
        <p:txBody>
          <a:bodyPr lIns="0" tIns="0" rIns="0" bIns="0" rtlCol="0" anchor="t">
            <a:spAutoFit/>
          </a:bodyPr>
          <a:lstStyle/>
          <a:p>
            <a:pPr algn="ctr">
              <a:lnSpc>
                <a:spcPts val="8144"/>
              </a:lnSpc>
            </a:pPr>
            <a:r>
              <a:rPr lang="en-US" sz="8310" spc="-490" dirty="0">
                <a:latin typeface="Times Neue Roman Bold Italics"/>
              </a:rPr>
              <a:t>CONSUMER GOODS AD_HOC INSIGHTS</a:t>
            </a:r>
          </a:p>
        </p:txBody>
      </p:sp>
      <p:pic>
        <p:nvPicPr>
          <p:cNvPr id="10" name="Picture 10"/>
          <p:cNvPicPr>
            <a:picLocks noChangeAspect="1"/>
          </p:cNvPicPr>
          <p:nvPr/>
        </p:nvPicPr>
        <p:blipFill>
          <a:blip r:embed="rId6"/>
          <a:srcRect/>
          <a:stretch>
            <a:fillRect/>
          </a:stretch>
        </p:blipFill>
        <p:spPr>
          <a:xfrm>
            <a:off x="16391607" y="555391"/>
            <a:ext cx="1216619" cy="12166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243913">
            <a:off x="-2770474" y="7366384"/>
            <a:ext cx="13558515" cy="4905717"/>
          </a:xfrm>
          <a:prstGeom prst="rect">
            <a:avLst/>
          </a:prstGeom>
        </p:spPr>
      </p:pic>
      <p:grpSp>
        <p:nvGrpSpPr>
          <p:cNvPr id="4" name="Group 4"/>
          <p:cNvGrpSpPr/>
          <p:nvPr/>
        </p:nvGrpSpPr>
        <p:grpSpPr>
          <a:xfrm>
            <a:off x="9419190" y="2011766"/>
            <a:ext cx="8184320" cy="7807477"/>
            <a:chOff x="0" y="0"/>
            <a:chExt cx="10912427" cy="10409969"/>
          </a:xfrm>
        </p:grpSpPr>
        <p:sp>
          <p:nvSpPr>
            <p:cNvPr id="5" name="TextBox 5"/>
            <p:cNvSpPr txBox="1"/>
            <p:nvPr/>
          </p:nvSpPr>
          <p:spPr>
            <a:xfrm>
              <a:off x="1901918" y="9918765"/>
              <a:ext cx="1716144" cy="491205"/>
            </a:xfrm>
            <a:prstGeom prst="rect">
              <a:avLst/>
            </a:prstGeom>
          </p:spPr>
          <p:txBody>
            <a:bodyPr lIns="0" tIns="0" rIns="0" bIns="0" rtlCol="0" anchor="t">
              <a:spAutoFit/>
            </a:bodyPr>
            <a:lstStyle/>
            <a:p>
              <a:pPr algn="ctr">
                <a:lnSpc>
                  <a:spcPts val="3121"/>
                </a:lnSpc>
              </a:pPr>
              <a:r>
                <a:rPr lang="en-US" sz="2229">
                  <a:solidFill>
                    <a:srgbClr val="000000"/>
                  </a:solidFill>
                  <a:latin typeface="Canva Sans 2"/>
                </a:rPr>
                <a:t>Quarter 1</a:t>
              </a:r>
            </a:p>
          </p:txBody>
        </p:sp>
        <p:sp>
          <p:nvSpPr>
            <p:cNvPr id="6" name="TextBox 6"/>
            <p:cNvSpPr txBox="1"/>
            <p:nvPr/>
          </p:nvSpPr>
          <p:spPr>
            <a:xfrm>
              <a:off x="4325662" y="9918765"/>
              <a:ext cx="1722411" cy="491205"/>
            </a:xfrm>
            <a:prstGeom prst="rect">
              <a:avLst/>
            </a:prstGeom>
          </p:spPr>
          <p:txBody>
            <a:bodyPr lIns="0" tIns="0" rIns="0" bIns="0" rtlCol="0" anchor="t">
              <a:spAutoFit/>
            </a:bodyPr>
            <a:lstStyle/>
            <a:p>
              <a:pPr algn="ctr">
                <a:lnSpc>
                  <a:spcPts val="3121"/>
                </a:lnSpc>
              </a:pPr>
              <a:r>
                <a:rPr lang="en-US" sz="2229">
                  <a:solidFill>
                    <a:srgbClr val="000000"/>
                  </a:solidFill>
                  <a:latin typeface="Canva Sans 2"/>
                </a:rPr>
                <a:t>Quarter 2</a:t>
              </a:r>
            </a:p>
          </p:txBody>
        </p:sp>
        <p:sp>
          <p:nvSpPr>
            <p:cNvPr id="7" name="TextBox 7"/>
            <p:cNvSpPr txBox="1"/>
            <p:nvPr/>
          </p:nvSpPr>
          <p:spPr>
            <a:xfrm>
              <a:off x="6746641" y="9918765"/>
              <a:ext cx="1734208" cy="491205"/>
            </a:xfrm>
            <a:prstGeom prst="rect">
              <a:avLst/>
            </a:prstGeom>
          </p:spPr>
          <p:txBody>
            <a:bodyPr lIns="0" tIns="0" rIns="0" bIns="0" rtlCol="0" anchor="t">
              <a:spAutoFit/>
            </a:bodyPr>
            <a:lstStyle/>
            <a:p>
              <a:pPr algn="ctr">
                <a:lnSpc>
                  <a:spcPts val="3121"/>
                </a:lnSpc>
              </a:pPr>
              <a:r>
                <a:rPr lang="en-US" sz="2229">
                  <a:solidFill>
                    <a:srgbClr val="000000"/>
                  </a:solidFill>
                  <a:latin typeface="Canva Sans 2"/>
                </a:rPr>
                <a:t>Quarter 3</a:t>
              </a:r>
            </a:p>
          </p:txBody>
        </p:sp>
        <p:sp>
          <p:nvSpPr>
            <p:cNvPr id="8" name="TextBox 8"/>
            <p:cNvSpPr txBox="1"/>
            <p:nvPr/>
          </p:nvSpPr>
          <p:spPr>
            <a:xfrm>
              <a:off x="9168818" y="9918765"/>
              <a:ext cx="1743609" cy="491205"/>
            </a:xfrm>
            <a:prstGeom prst="rect">
              <a:avLst/>
            </a:prstGeom>
          </p:spPr>
          <p:txBody>
            <a:bodyPr lIns="0" tIns="0" rIns="0" bIns="0" rtlCol="0" anchor="t">
              <a:spAutoFit/>
            </a:bodyPr>
            <a:lstStyle/>
            <a:p>
              <a:pPr algn="ctr">
                <a:lnSpc>
                  <a:spcPts val="3121"/>
                </a:lnSpc>
              </a:pPr>
              <a:r>
                <a:rPr lang="en-US" sz="2229">
                  <a:solidFill>
                    <a:srgbClr val="000000"/>
                  </a:solidFill>
                  <a:latin typeface="Canva Sans 2"/>
                </a:rPr>
                <a:t>Quarter 4</a:t>
              </a:r>
            </a:p>
          </p:txBody>
        </p:sp>
        <p:sp>
          <p:nvSpPr>
            <p:cNvPr id="9" name="TextBox 9"/>
            <p:cNvSpPr txBox="1"/>
            <p:nvPr/>
          </p:nvSpPr>
          <p:spPr>
            <a:xfrm>
              <a:off x="0" y="-47625"/>
              <a:ext cx="2349145" cy="491205"/>
            </a:xfrm>
            <a:prstGeom prst="rect">
              <a:avLst/>
            </a:prstGeom>
          </p:spPr>
          <p:txBody>
            <a:bodyPr lIns="0" tIns="0" rIns="0" bIns="0" rtlCol="0" anchor="t">
              <a:spAutoFit/>
            </a:bodyPr>
            <a:lstStyle/>
            <a:p>
              <a:pPr algn="r">
                <a:lnSpc>
                  <a:spcPts val="3121"/>
                </a:lnSpc>
              </a:pPr>
              <a:r>
                <a:rPr lang="en-US" sz="2229">
                  <a:solidFill>
                    <a:srgbClr val="000000"/>
                  </a:solidFill>
                  <a:latin typeface="Canva Sans 2"/>
                </a:rPr>
                <a:t>10,000,000 </a:t>
              </a:r>
            </a:p>
          </p:txBody>
        </p:sp>
        <p:sp>
          <p:nvSpPr>
            <p:cNvPr id="10" name="TextBox 10"/>
            <p:cNvSpPr txBox="1"/>
            <p:nvPr/>
          </p:nvSpPr>
          <p:spPr>
            <a:xfrm>
              <a:off x="321846" y="2341336"/>
              <a:ext cx="2027298" cy="491205"/>
            </a:xfrm>
            <a:prstGeom prst="rect">
              <a:avLst/>
            </a:prstGeom>
          </p:spPr>
          <p:txBody>
            <a:bodyPr lIns="0" tIns="0" rIns="0" bIns="0" rtlCol="0" anchor="t">
              <a:spAutoFit/>
            </a:bodyPr>
            <a:lstStyle/>
            <a:p>
              <a:pPr algn="r">
                <a:lnSpc>
                  <a:spcPts val="3121"/>
                </a:lnSpc>
              </a:pPr>
              <a:r>
                <a:rPr lang="en-US" sz="2229">
                  <a:solidFill>
                    <a:srgbClr val="000000"/>
                  </a:solidFill>
                  <a:latin typeface="Canva Sans 2"/>
                </a:rPr>
                <a:t>7,500,000 </a:t>
              </a:r>
            </a:p>
          </p:txBody>
        </p:sp>
        <p:sp>
          <p:nvSpPr>
            <p:cNvPr id="11" name="TextBox 11"/>
            <p:cNvSpPr txBox="1"/>
            <p:nvPr/>
          </p:nvSpPr>
          <p:spPr>
            <a:xfrm>
              <a:off x="242951" y="4730296"/>
              <a:ext cx="2106193" cy="491205"/>
            </a:xfrm>
            <a:prstGeom prst="rect">
              <a:avLst/>
            </a:prstGeom>
          </p:spPr>
          <p:txBody>
            <a:bodyPr lIns="0" tIns="0" rIns="0" bIns="0" rtlCol="0" anchor="t">
              <a:spAutoFit/>
            </a:bodyPr>
            <a:lstStyle/>
            <a:p>
              <a:pPr algn="r">
                <a:lnSpc>
                  <a:spcPts val="3121"/>
                </a:lnSpc>
              </a:pPr>
              <a:r>
                <a:rPr lang="en-US" sz="2229">
                  <a:solidFill>
                    <a:srgbClr val="000000"/>
                  </a:solidFill>
                  <a:latin typeface="Canva Sans 2"/>
                </a:rPr>
                <a:t>5,000,000 </a:t>
              </a:r>
            </a:p>
          </p:txBody>
        </p:sp>
        <p:sp>
          <p:nvSpPr>
            <p:cNvPr id="12" name="TextBox 12"/>
            <p:cNvSpPr txBox="1"/>
            <p:nvPr/>
          </p:nvSpPr>
          <p:spPr>
            <a:xfrm>
              <a:off x="300832" y="7119257"/>
              <a:ext cx="2048312" cy="491205"/>
            </a:xfrm>
            <a:prstGeom prst="rect">
              <a:avLst/>
            </a:prstGeom>
          </p:spPr>
          <p:txBody>
            <a:bodyPr lIns="0" tIns="0" rIns="0" bIns="0" rtlCol="0" anchor="t">
              <a:spAutoFit/>
            </a:bodyPr>
            <a:lstStyle/>
            <a:p>
              <a:pPr algn="r">
                <a:lnSpc>
                  <a:spcPts val="3121"/>
                </a:lnSpc>
              </a:pPr>
              <a:r>
                <a:rPr lang="en-US" sz="2229">
                  <a:solidFill>
                    <a:srgbClr val="000000"/>
                  </a:solidFill>
                  <a:latin typeface="Canva Sans 2"/>
                </a:rPr>
                <a:t>2,500,000 </a:t>
              </a:r>
            </a:p>
          </p:txBody>
        </p:sp>
        <p:sp>
          <p:nvSpPr>
            <p:cNvPr id="13" name="TextBox 13"/>
            <p:cNvSpPr txBox="1"/>
            <p:nvPr/>
          </p:nvSpPr>
          <p:spPr>
            <a:xfrm>
              <a:off x="1991538" y="9508217"/>
              <a:ext cx="357607" cy="491205"/>
            </a:xfrm>
            <a:prstGeom prst="rect">
              <a:avLst/>
            </a:prstGeom>
          </p:spPr>
          <p:txBody>
            <a:bodyPr lIns="0" tIns="0" rIns="0" bIns="0" rtlCol="0" anchor="t">
              <a:spAutoFit/>
            </a:bodyPr>
            <a:lstStyle/>
            <a:p>
              <a:pPr algn="r">
                <a:lnSpc>
                  <a:spcPts val="3121"/>
                </a:lnSpc>
              </a:pPr>
              <a:r>
                <a:rPr lang="en-US" sz="2229">
                  <a:solidFill>
                    <a:srgbClr val="000000"/>
                  </a:solidFill>
                  <a:latin typeface="Canva Sans 2"/>
                </a:rPr>
                <a:t>0 </a:t>
              </a:r>
            </a:p>
          </p:txBody>
        </p:sp>
        <p:grpSp>
          <p:nvGrpSpPr>
            <p:cNvPr id="14" name="Group 14"/>
            <p:cNvGrpSpPr>
              <a:grpSpLocks noChangeAspect="1"/>
            </p:cNvGrpSpPr>
            <p:nvPr/>
          </p:nvGrpSpPr>
          <p:grpSpPr>
            <a:xfrm>
              <a:off x="2537902" y="1720151"/>
              <a:ext cx="7724809" cy="8057481"/>
              <a:chOff x="0" y="1613007"/>
              <a:chExt cx="8315867" cy="8673993"/>
            </a:xfrm>
          </p:grpSpPr>
          <p:sp>
            <p:nvSpPr>
              <p:cNvPr id="15" name="Freeform 15"/>
              <p:cNvSpPr/>
              <p:nvPr/>
            </p:nvSpPr>
            <p:spPr>
              <a:xfrm>
                <a:off x="0" y="6469936"/>
                <a:ext cx="478163" cy="3817064"/>
              </a:xfrm>
              <a:custGeom>
                <a:avLst/>
                <a:gdLst/>
                <a:ahLst/>
                <a:cxnLst/>
                <a:rect l="l" t="t" r="r" b="b"/>
                <a:pathLst>
                  <a:path w="478163" h="3817064">
                    <a:moveTo>
                      <a:pt x="0" y="3817064"/>
                    </a:moveTo>
                    <a:lnTo>
                      <a:pt x="0" y="129104"/>
                    </a:lnTo>
                    <a:cubicBezTo>
                      <a:pt x="0" y="94863"/>
                      <a:pt x="13602" y="62025"/>
                      <a:pt x="37814" y="37813"/>
                    </a:cubicBezTo>
                    <a:cubicBezTo>
                      <a:pt x="62025" y="13602"/>
                      <a:pt x="94863" y="0"/>
                      <a:pt x="129104" y="0"/>
                    </a:cubicBezTo>
                    <a:lnTo>
                      <a:pt x="349058" y="0"/>
                    </a:lnTo>
                    <a:cubicBezTo>
                      <a:pt x="383299" y="0"/>
                      <a:pt x="416137" y="13602"/>
                      <a:pt x="440349" y="37813"/>
                    </a:cubicBezTo>
                    <a:cubicBezTo>
                      <a:pt x="464561" y="62025"/>
                      <a:pt x="478162" y="94863"/>
                      <a:pt x="478162" y="129104"/>
                    </a:cubicBezTo>
                    <a:lnTo>
                      <a:pt x="478162" y="3817064"/>
                    </a:lnTo>
                    <a:close/>
                  </a:path>
                </a:pathLst>
              </a:custGeom>
              <a:solidFill>
                <a:srgbClr val="6CE5E8"/>
              </a:solidFill>
            </p:spPr>
          </p:sp>
          <p:sp>
            <p:nvSpPr>
              <p:cNvPr id="16" name="Freeform 16"/>
              <p:cNvSpPr/>
              <p:nvPr/>
            </p:nvSpPr>
            <p:spPr>
              <a:xfrm>
                <a:off x="2612568" y="6787289"/>
                <a:ext cx="478162" cy="3499711"/>
              </a:xfrm>
              <a:custGeom>
                <a:avLst/>
                <a:gdLst/>
                <a:ahLst/>
                <a:cxnLst/>
                <a:rect l="l" t="t" r="r" b="b"/>
                <a:pathLst>
                  <a:path w="478162" h="3499711">
                    <a:moveTo>
                      <a:pt x="0" y="3499711"/>
                    </a:moveTo>
                    <a:lnTo>
                      <a:pt x="0" y="129104"/>
                    </a:lnTo>
                    <a:cubicBezTo>
                      <a:pt x="0" y="94863"/>
                      <a:pt x="13602" y="62025"/>
                      <a:pt x="37814" y="37813"/>
                    </a:cubicBezTo>
                    <a:cubicBezTo>
                      <a:pt x="62026" y="13602"/>
                      <a:pt x="94863" y="0"/>
                      <a:pt x="129104" y="0"/>
                    </a:cubicBezTo>
                    <a:lnTo>
                      <a:pt x="349059" y="0"/>
                    </a:lnTo>
                    <a:cubicBezTo>
                      <a:pt x="420361" y="0"/>
                      <a:pt x="478162" y="57802"/>
                      <a:pt x="478162" y="129104"/>
                    </a:cubicBezTo>
                    <a:lnTo>
                      <a:pt x="478162" y="3499711"/>
                    </a:lnTo>
                    <a:close/>
                  </a:path>
                </a:pathLst>
              </a:custGeom>
              <a:solidFill>
                <a:srgbClr val="6CE5E8"/>
              </a:solidFill>
            </p:spPr>
          </p:sp>
          <p:sp>
            <p:nvSpPr>
              <p:cNvPr id="17" name="Freeform 17"/>
              <p:cNvSpPr/>
              <p:nvPr/>
            </p:nvSpPr>
            <p:spPr>
              <a:xfrm>
                <a:off x="5225136" y="4883298"/>
                <a:ext cx="478162" cy="5403702"/>
              </a:xfrm>
              <a:custGeom>
                <a:avLst/>
                <a:gdLst/>
                <a:ahLst/>
                <a:cxnLst/>
                <a:rect l="l" t="t" r="r" b="b"/>
                <a:pathLst>
                  <a:path w="478162" h="5403702">
                    <a:moveTo>
                      <a:pt x="0" y="5403702"/>
                    </a:moveTo>
                    <a:lnTo>
                      <a:pt x="0" y="129103"/>
                    </a:lnTo>
                    <a:cubicBezTo>
                      <a:pt x="0" y="57802"/>
                      <a:pt x="57802" y="0"/>
                      <a:pt x="129104" y="0"/>
                    </a:cubicBezTo>
                    <a:lnTo>
                      <a:pt x="349059" y="0"/>
                    </a:lnTo>
                    <a:cubicBezTo>
                      <a:pt x="420360" y="0"/>
                      <a:pt x="478162" y="57802"/>
                      <a:pt x="478162" y="129103"/>
                    </a:cubicBezTo>
                    <a:lnTo>
                      <a:pt x="478162" y="5403702"/>
                    </a:lnTo>
                    <a:close/>
                  </a:path>
                </a:pathLst>
              </a:custGeom>
              <a:solidFill>
                <a:srgbClr val="6CE5E8"/>
              </a:solidFill>
            </p:spPr>
          </p:sp>
          <p:sp>
            <p:nvSpPr>
              <p:cNvPr id="18" name="Freeform 18"/>
              <p:cNvSpPr/>
              <p:nvPr/>
            </p:nvSpPr>
            <p:spPr>
              <a:xfrm>
                <a:off x="7837705" y="1613007"/>
                <a:ext cx="478162" cy="8673993"/>
              </a:xfrm>
              <a:custGeom>
                <a:avLst/>
                <a:gdLst/>
                <a:ahLst/>
                <a:cxnLst/>
                <a:rect l="l" t="t" r="r" b="b"/>
                <a:pathLst>
                  <a:path w="478162" h="8673993">
                    <a:moveTo>
                      <a:pt x="0" y="8673993"/>
                    </a:moveTo>
                    <a:lnTo>
                      <a:pt x="0" y="129104"/>
                    </a:lnTo>
                    <a:cubicBezTo>
                      <a:pt x="0" y="57802"/>
                      <a:pt x="57801" y="0"/>
                      <a:pt x="129103" y="0"/>
                    </a:cubicBezTo>
                    <a:lnTo>
                      <a:pt x="349058" y="0"/>
                    </a:lnTo>
                    <a:cubicBezTo>
                      <a:pt x="420360" y="0"/>
                      <a:pt x="478162" y="57802"/>
                      <a:pt x="478162" y="129104"/>
                    </a:cubicBezTo>
                    <a:lnTo>
                      <a:pt x="478162" y="8673993"/>
                    </a:lnTo>
                    <a:close/>
                  </a:path>
                </a:pathLst>
              </a:custGeom>
              <a:solidFill>
                <a:srgbClr val="6CE5E8"/>
              </a:solidFill>
            </p:spPr>
          </p:sp>
        </p:grpSp>
      </p:grpSp>
      <p:sp>
        <p:nvSpPr>
          <p:cNvPr id="19" name="TextBox 19"/>
          <p:cNvSpPr txBox="1"/>
          <p:nvPr/>
        </p:nvSpPr>
        <p:spPr>
          <a:xfrm>
            <a:off x="751818" y="126707"/>
            <a:ext cx="15935598" cy="1070478"/>
          </a:xfrm>
          <a:prstGeom prst="rect">
            <a:avLst/>
          </a:prstGeom>
        </p:spPr>
        <p:txBody>
          <a:bodyPr lIns="0" tIns="0" rIns="0" bIns="0" rtlCol="0" anchor="t">
            <a:spAutoFit/>
          </a:bodyPr>
          <a:lstStyle/>
          <a:p>
            <a:pPr algn="ctr">
              <a:lnSpc>
                <a:spcPts val="8722"/>
              </a:lnSpc>
              <a:spcBef>
                <a:spcPct val="0"/>
              </a:spcBef>
            </a:pPr>
            <a:r>
              <a:rPr lang="en-US" sz="6230">
                <a:solidFill>
                  <a:srgbClr val="000000"/>
                </a:solidFill>
                <a:latin typeface="Times Neue Roman Bold"/>
              </a:rPr>
              <a:t>QUATER WISE SALES IN 2020</a:t>
            </a:r>
          </a:p>
        </p:txBody>
      </p:sp>
      <p:sp>
        <p:nvSpPr>
          <p:cNvPr id="20" name="TextBox 20"/>
          <p:cNvSpPr txBox="1"/>
          <p:nvPr/>
        </p:nvSpPr>
        <p:spPr>
          <a:xfrm>
            <a:off x="751818" y="2342896"/>
            <a:ext cx="7206980" cy="5963208"/>
          </a:xfrm>
          <a:prstGeom prst="rect">
            <a:avLst/>
          </a:prstGeom>
        </p:spPr>
        <p:txBody>
          <a:bodyPr lIns="0" tIns="0" rIns="0" bIns="0" rtlCol="0" anchor="t">
            <a:spAutoFit/>
          </a:bodyPr>
          <a:lstStyle/>
          <a:p>
            <a:pPr>
              <a:lnSpc>
                <a:spcPts val="6794"/>
              </a:lnSpc>
              <a:spcBef>
                <a:spcPct val="0"/>
              </a:spcBef>
            </a:pPr>
            <a:r>
              <a:rPr lang="en-US" sz="4853">
                <a:solidFill>
                  <a:srgbClr val="000000"/>
                </a:solidFill>
                <a:latin typeface="Times Neue Roman"/>
              </a:rPr>
              <a:t>The sales in the year of fiscal year 2020 has been increase through out the year but their was a drop in the second Quater but then after the sales has been gradually increasing</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243913">
            <a:off x="-2770474" y="7366384"/>
            <a:ext cx="13558515" cy="4905717"/>
          </a:xfrm>
          <a:prstGeom prst="rect">
            <a:avLst/>
          </a:prstGeom>
        </p:spPr>
      </p:pic>
      <p:grpSp>
        <p:nvGrpSpPr>
          <p:cNvPr id="4" name="Group 4"/>
          <p:cNvGrpSpPr/>
          <p:nvPr/>
        </p:nvGrpSpPr>
        <p:grpSpPr>
          <a:xfrm>
            <a:off x="9630037" y="1924593"/>
            <a:ext cx="8115300" cy="6402094"/>
            <a:chOff x="0" y="-47625"/>
            <a:chExt cx="10820400" cy="8536125"/>
          </a:xfrm>
        </p:grpSpPr>
        <p:sp>
          <p:nvSpPr>
            <p:cNvPr id="5" name="TextBox 5"/>
            <p:cNvSpPr txBox="1"/>
            <p:nvPr/>
          </p:nvSpPr>
          <p:spPr>
            <a:xfrm>
              <a:off x="0" y="7152443"/>
              <a:ext cx="1180835" cy="859980"/>
            </a:xfrm>
            <a:prstGeom prst="rect">
              <a:avLst/>
            </a:prstGeom>
          </p:spPr>
          <p:txBody>
            <a:bodyPr lIns="0" tIns="0" rIns="0" bIns="0" rtlCol="0" anchor="t">
              <a:spAutoFit/>
            </a:bodyPr>
            <a:lstStyle/>
            <a:p>
              <a:pPr algn="ctr">
                <a:lnSpc>
                  <a:spcPts val="2601"/>
                </a:lnSpc>
              </a:pPr>
              <a:r>
                <a:rPr lang="en-US" sz="1858" dirty="0" err="1">
                  <a:solidFill>
                    <a:srgbClr val="000000"/>
                  </a:solidFill>
                  <a:latin typeface="Canva Sans 2"/>
                </a:rPr>
                <a:t>Retailr</a:t>
              </a:r>
              <a:endParaRPr lang="en-US" sz="1858" dirty="0">
                <a:solidFill>
                  <a:srgbClr val="000000"/>
                </a:solidFill>
                <a:latin typeface="Canva Sans 2"/>
              </a:endParaRPr>
            </a:p>
            <a:p>
              <a:pPr algn="ctr">
                <a:lnSpc>
                  <a:spcPts val="2601"/>
                </a:lnSpc>
              </a:pPr>
              <a:r>
                <a:rPr lang="en-US" sz="1858" dirty="0">
                  <a:solidFill>
                    <a:srgbClr val="000000"/>
                  </a:solidFill>
                  <a:latin typeface="Canva Sans 2"/>
                </a:rPr>
                <a:t>73.2%</a:t>
              </a:r>
            </a:p>
          </p:txBody>
        </p:sp>
        <p:sp>
          <p:nvSpPr>
            <p:cNvPr id="6" name="TextBox 6"/>
            <p:cNvSpPr txBox="1"/>
            <p:nvPr/>
          </p:nvSpPr>
          <p:spPr>
            <a:xfrm>
              <a:off x="6341877" y="-47625"/>
              <a:ext cx="1697792" cy="859980"/>
            </a:xfrm>
            <a:prstGeom prst="rect">
              <a:avLst/>
            </a:prstGeom>
          </p:spPr>
          <p:txBody>
            <a:bodyPr wrap="square" lIns="0" tIns="0" rIns="0" bIns="0" rtlCol="0" anchor="t">
              <a:spAutoFit/>
            </a:bodyPr>
            <a:lstStyle/>
            <a:p>
              <a:pPr algn="ctr">
                <a:lnSpc>
                  <a:spcPts val="2601"/>
                </a:lnSpc>
              </a:pPr>
              <a:r>
                <a:rPr lang="en-US" sz="1858" dirty="0">
                  <a:solidFill>
                    <a:srgbClr val="000000"/>
                  </a:solidFill>
                  <a:latin typeface="Canva Sans 2"/>
                </a:rPr>
                <a:t>Direct</a:t>
              </a:r>
            </a:p>
            <a:p>
              <a:pPr algn="ctr">
                <a:lnSpc>
                  <a:spcPts val="2601"/>
                </a:lnSpc>
              </a:pPr>
              <a:r>
                <a:rPr lang="en-US" sz="1858" dirty="0">
                  <a:solidFill>
                    <a:srgbClr val="000000"/>
                  </a:solidFill>
                  <a:latin typeface="Canva Sans 2"/>
                </a:rPr>
                <a:t>15.5%</a:t>
              </a:r>
            </a:p>
          </p:txBody>
        </p:sp>
        <p:sp>
          <p:nvSpPr>
            <p:cNvPr id="7" name="TextBox 7"/>
            <p:cNvSpPr txBox="1"/>
            <p:nvPr/>
          </p:nvSpPr>
          <p:spPr>
            <a:xfrm>
              <a:off x="8736452" y="2937976"/>
              <a:ext cx="2083948" cy="859980"/>
            </a:xfrm>
            <a:prstGeom prst="rect">
              <a:avLst/>
            </a:prstGeom>
          </p:spPr>
          <p:txBody>
            <a:bodyPr wrap="square" lIns="0" tIns="0" rIns="0" bIns="0" rtlCol="0" anchor="t">
              <a:spAutoFit/>
            </a:bodyPr>
            <a:lstStyle/>
            <a:p>
              <a:pPr algn="ctr">
                <a:lnSpc>
                  <a:spcPts val="2601"/>
                </a:lnSpc>
              </a:pPr>
              <a:r>
                <a:rPr lang="en-US" sz="1858" dirty="0">
                  <a:solidFill>
                    <a:srgbClr val="000000"/>
                  </a:solidFill>
                  <a:latin typeface="Canva Sans 2"/>
                </a:rPr>
                <a:t>Distributor</a:t>
              </a:r>
            </a:p>
            <a:p>
              <a:pPr algn="ctr">
                <a:lnSpc>
                  <a:spcPts val="2601"/>
                </a:lnSpc>
              </a:pPr>
              <a:r>
                <a:rPr lang="en-US" sz="1858" dirty="0">
                  <a:solidFill>
                    <a:srgbClr val="000000"/>
                  </a:solidFill>
                  <a:latin typeface="Canva Sans 2"/>
                </a:rPr>
                <a:t>11.3%</a:t>
              </a:r>
            </a:p>
          </p:txBody>
        </p:sp>
        <p:grpSp>
          <p:nvGrpSpPr>
            <p:cNvPr id="8" name="Group 8"/>
            <p:cNvGrpSpPr>
              <a:grpSpLocks noChangeAspect="1"/>
            </p:cNvGrpSpPr>
            <p:nvPr/>
          </p:nvGrpSpPr>
          <p:grpSpPr>
            <a:xfrm>
              <a:off x="659607" y="524085"/>
              <a:ext cx="7964415" cy="7964415"/>
              <a:chOff x="0" y="0"/>
              <a:chExt cx="2540000" cy="2540000"/>
            </a:xfrm>
          </p:grpSpPr>
          <p:sp>
            <p:nvSpPr>
              <p:cNvPr id="9" name="Freeform 9"/>
              <p:cNvSpPr/>
              <p:nvPr/>
            </p:nvSpPr>
            <p:spPr>
              <a:xfrm>
                <a:off x="1270000" y="0"/>
                <a:ext cx="1083639" cy="1270000"/>
              </a:xfrm>
              <a:custGeom>
                <a:avLst/>
                <a:gdLst/>
                <a:ahLst/>
                <a:cxnLst/>
                <a:rect l="l" t="t" r="r" b="b"/>
                <a:pathLst>
                  <a:path w="1083639" h="1270000">
                    <a:moveTo>
                      <a:pt x="0" y="0"/>
                    </a:moveTo>
                    <a:lnTo>
                      <a:pt x="0" y="0"/>
                    </a:lnTo>
                    <a:cubicBezTo>
                      <a:pt x="442406" y="0"/>
                      <a:pt x="852930" y="230225"/>
                      <a:pt x="1083639" y="607711"/>
                    </a:cubicBezTo>
                    <a:lnTo>
                      <a:pt x="0" y="1270000"/>
                    </a:lnTo>
                    <a:close/>
                  </a:path>
                </a:pathLst>
              </a:custGeom>
              <a:solidFill>
                <a:srgbClr val="6CE5E8"/>
              </a:solidFill>
            </p:spPr>
          </p:sp>
          <p:sp>
            <p:nvSpPr>
              <p:cNvPr id="10" name="Freeform 10"/>
              <p:cNvSpPr/>
              <p:nvPr/>
            </p:nvSpPr>
            <p:spPr>
              <a:xfrm>
                <a:off x="1270000" y="554379"/>
                <a:ext cx="1305856" cy="919896"/>
              </a:xfrm>
              <a:custGeom>
                <a:avLst/>
                <a:gdLst/>
                <a:ahLst/>
                <a:cxnLst/>
                <a:rect l="l" t="t" r="r" b="b"/>
                <a:pathLst>
                  <a:path w="1305856" h="919896">
                    <a:moveTo>
                      <a:pt x="1049184" y="0"/>
                    </a:moveTo>
                    <a:cubicBezTo>
                      <a:pt x="1232723" y="269091"/>
                      <a:pt x="1305856" y="598414"/>
                      <a:pt x="1253464" y="919897"/>
                    </a:cubicBezTo>
                    <a:lnTo>
                      <a:pt x="0" y="715621"/>
                    </a:lnTo>
                    <a:close/>
                  </a:path>
                </a:pathLst>
              </a:custGeom>
              <a:solidFill>
                <a:srgbClr val="41B8D5"/>
              </a:solidFill>
            </p:spPr>
          </p:sp>
          <p:sp>
            <p:nvSpPr>
              <p:cNvPr id="11" name="Freeform 11"/>
              <p:cNvSpPr/>
              <p:nvPr/>
            </p:nvSpPr>
            <p:spPr>
              <a:xfrm>
                <a:off x="-24470" y="0"/>
                <a:ext cx="2556577" cy="2587216"/>
              </a:xfrm>
              <a:custGeom>
                <a:avLst/>
                <a:gdLst/>
                <a:ahLst/>
                <a:cxnLst/>
                <a:rect l="l" t="t" r="r" b="b"/>
                <a:pathLst>
                  <a:path w="2556577" h="2587216">
                    <a:moveTo>
                      <a:pt x="2556577" y="1411373"/>
                    </a:moveTo>
                    <a:cubicBezTo>
                      <a:pt x="2480545" y="2090142"/>
                      <a:pt x="1881283" y="2587216"/>
                      <a:pt x="1200155" y="2536493"/>
                    </a:cubicBezTo>
                    <a:cubicBezTo>
                      <a:pt x="519027" y="2485770"/>
                      <a:pt x="0" y="1905417"/>
                      <a:pt x="25345" y="1222873"/>
                    </a:cubicBezTo>
                    <a:cubicBezTo>
                      <a:pt x="50690" y="540330"/>
                      <a:pt x="611329" y="68"/>
                      <a:pt x="1294343" y="0"/>
                    </a:cubicBezTo>
                    <a:lnTo>
                      <a:pt x="1294470" y="1270000"/>
                    </a:lnTo>
                    <a:close/>
                  </a:path>
                </a:pathLst>
              </a:custGeom>
              <a:solidFill>
                <a:srgbClr val="2D8BBA"/>
              </a:solidFill>
            </p:spPr>
          </p:sp>
        </p:grpSp>
      </p:grpSp>
      <p:sp>
        <p:nvSpPr>
          <p:cNvPr id="12" name="TextBox 12"/>
          <p:cNvSpPr txBox="1"/>
          <p:nvPr/>
        </p:nvSpPr>
        <p:spPr>
          <a:xfrm>
            <a:off x="751818" y="136232"/>
            <a:ext cx="16993519" cy="1027933"/>
          </a:xfrm>
          <a:prstGeom prst="rect">
            <a:avLst/>
          </a:prstGeom>
        </p:spPr>
        <p:txBody>
          <a:bodyPr lIns="0" tIns="0" rIns="0" bIns="0" rtlCol="0" anchor="t">
            <a:spAutoFit/>
          </a:bodyPr>
          <a:lstStyle/>
          <a:p>
            <a:pPr algn="ctr">
              <a:lnSpc>
                <a:spcPts val="8442"/>
              </a:lnSpc>
              <a:spcBef>
                <a:spcPct val="0"/>
              </a:spcBef>
            </a:pPr>
            <a:r>
              <a:rPr lang="en-US" sz="6030">
                <a:solidFill>
                  <a:srgbClr val="000000"/>
                </a:solidFill>
                <a:latin typeface="Times Neue Roman Bold"/>
              </a:rPr>
              <a:t>% DISTRIBUTION OF SALES BY CHANNEL</a:t>
            </a:r>
          </a:p>
        </p:txBody>
      </p:sp>
      <p:sp>
        <p:nvSpPr>
          <p:cNvPr id="13" name="TextBox 13"/>
          <p:cNvSpPr txBox="1"/>
          <p:nvPr/>
        </p:nvSpPr>
        <p:spPr>
          <a:xfrm>
            <a:off x="1028700" y="2808557"/>
            <a:ext cx="7152885" cy="4547937"/>
          </a:xfrm>
          <a:prstGeom prst="rect">
            <a:avLst/>
          </a:prstGeom>
        </p:spPr>
        <p:txBody>
          <a:bodyPr lIns="0" tIns="0" rIns="0" bIns="0" rtlCol="0" anchor="t">
            <a:spAutoFit/>
          </a:bodyPr>
          <a:lstStyle/>
          <a:p>
            <a:pPr>
              <a:lnSpc>
                <a:spcPts val="6051"/>
              </a:lnSpc>
              <a:spcBef>
                <a:spcPct val="0"/>
              </a:spcBef>
            </a:pPr>
            <a:r>
              <a:rPr lang="en-US" sz="4322">
                <a:solidFill>
                  <a:srgbClr val="000000"/>
                </a:solidFill>
                <a:latin typeface="Times Neue Roman"/>
              </a:rPr>
              <a:t>The amount of sales generated is not well distrubted among the three channels it is most in the Retailer channel as most amount of sales is gentreated by the end consumers.</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289060" y="8030141"/>
            <a:ext cx="19151870" cy="9114142"/>
            <a:chOff x="0" y="0"/>
            <a:chExt cx="25535827" cy="12152189"/>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83530"/>
              <a:ext cx="14103200" cy="1138512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8512"/>
            <a:stretch>
              <a:fillRect/>
            </a:stretch>
          </p:blipFill>
          <p:spPr>
            <a:xfrm>
              <a:off x="14774539" y="0"/>
              <a:ext cx="10761288" cy="12152189"/>
            </a:xfrm>
            <a:prstGeom prst="rect">
              <a:avLst/>
            </a:prstGeom>
          </p:spPr>
        </p:pic>
      </p:grpSp>
      <p:sp>
        <p:nvSpPr>
          <p:cNvPr id="6" name="TextBox 6"/>
          <p:cNvSpPr txBox="1"/>
          <p:nvPr/>
        </p:nvSpPr>
        <p:spPr>
          <a:xfrm>
            <a:off x="1014412" y="241982"/>
            <a:ext cx="16244888" cy="885825"/>
          </a:xfrm>
          <a:prstGeom prst="rect">
            <a:avLst/>
          </a:prstGeom>
        </p:spPr>
        <p:txBody>
          <a:bodyPr lIns="0" tIns="0" rIns="0" bIns="0" rtlCol="0" anchor="t">
            <a:spAutoFit/>
          </a:bodyPr>
          <a:lstStyle/>
          <a:p>
            <a:pPr algn="ctr">
              <a:lnSpc>
                <a:spcPts val="6960"/>
              </a:lnSpc>
            </a:pPr>
            <a:r>
              <a:rPr lang="en-US" sz="5800">
                <a:solidFill>
                  <a:srgbClr val="01003B"/>
                </a:solidFill>
                <a:latin typeface="Times Neue Roman Bold"/>
              </a:rPr>
              <a:t>TOP 3 PRODUCTS AS PER DIVISION</a:t>
            </a:r>
          </a:p>
        </p:txBody>
      </p:sp>
      <p:graphicFrame>
        <p:nvGraphicFramePr>
          <p:cNvPr id="7" name="Table 7"/>
          <p:cNvGraphicFramePr>
            <a:graphicFrameLocks noGrp="1"/>
          </p:cNvGraphicFramePr>
          <p:nvPr/>
        </p:nvGraphicFramePr>
        <p:xfrm>
          <a:off x="1305865" y="1541485"/>
          <a:ext cx="15661985" cy="8283561"/>
        </p:xfrm>
        <a:graphic>
          <a:graphicData uri="http://schemas.openxmlformats.org/drawingml/2006/table">
            <a:tbl>
              <a:tblPr/>
              <a:tblGrid>
                <a:gridCol w="3132397">
                  <a:extLst>
                    <a:ext uri="{9D8B030D-6E8A-4147-A177-3AD203B41FA5}">
                      <a16:colId xmlns:a16="http://schemas.microsoft.com/office/drawing/2014/main" val="20000"/>
                    </a:ext>
                  </a:extLst>
                </a:gridCol>
                <a:gridCol w="3132397">
                  <a:extLst>
                    <a:ext uri="{9D8B030D-6E8A-4147-A177-3AD203B41FA5}">
                      <a16:colId xmlns:a16="http://schemas.microsoft.com/office/drawing/2014/main" val="20001"/>
                    </a:ext>
                  </a:extLst>
                </a:gridCol>
                <a:gridCol w="3132397">
                  <a:extLst>
                    <a:ext uri="{9D8B030D-6E8A-4147-A177-3AD203B41FA5}">
                      <a16:colId xmlns:a16="http://schemas.microsoft.com/office/drawing/2014/main" val="20002"/>
                    </a:ext>
                  </a:extLst>
                </a:gridCol>
                <a:gridCol w="3132397">
                  <a:extLst>
                    <a:ext uri="{9D8B030D-6E8A-4147-A177-3AD203B41FA5}">
                      <a16:colId xmlns:a16="http://schemas.microsoft.com/office/drawing/2014/main" val="20003"/>
                    </a:ext>
                  </a:extLst>
                </a:gridCol>
                <a:gridCol w="3132397">
                  <a:extLst>
                    <a:ext uri="{9D8B030D-6E8A-4147-A177-3AD203B41FA5}">
                      <a16:colId xmlns:a16="http://schemas.microsoft.com/office/drawing/2014/main" val="20004"/>
                    </a:ext>
                  </a:extLst>
                </a:gridCol>
              </a:tblGrid>
              <a:tr h="810557">
                <a:tc>
                  <a:txBody>
                    <a:bodyPr/>
                    <a:lstStyle/>
                    <a:p>
                      <a:pPr algn="ctr">
                        <a:lnSpc>
                          <a:spcPts val="2800"/>
                        </a:lnSpc>
                        <a:defRPr/>
                      </a:pPr>
                      <a:r>
                        <a:rPr lang="en-US" sz="2000">
                          <a:solidFill>
                            <a:srgbClr val="F8F8F8"/>
                          </a:solidFill>
                          <a:latin typeface="Times Neue Roman Bold"/>
                        </a:rPr>
                        <a:t>Rank</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01003B"/>
                    </a:solidFill>
                  </a:tcPr>
                </a:tc>
                <a:tc>
                  <a:txBody>
                    <a:bodyPr/>
                    <a:lstStyle/>
                    <a:p>
                      <a:pPr algn="ctr">
                        <a:lnSpc>
                          <a:spcPts val="2800"/>
                        </a:lnSpc>
                        <a:defRPr/>
                      </a:pPr>
                      <a:r>
                        <a:rPr lang="en-US" sz="2000">
                          <a:solidFill>
                            <a:srgbClr val="F8F8F8"/>
                          </a:solidFill>
                          <a:latin typeface="Times Neue Roman Bold"/>
                        </a:rPr>
                        <a:t>Product</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01003B"/>
                    </a:solidFill>
                  </a:tcPr>
                </a:tc>
                <a:tc>
                  <a:txBody>
                    <a:bodyPr/>
                    <a:lstStyle/>
                    <a:p>
                      <a:pPr algn="ctr">
                        <a:lnSpc>
                          <a:spcPts val="2800"/>
                        </a:lnSpc>
                        <a:defRPr/>
                      </a:pPr>
                      <a:r>
                        <a:rPr lang="en-US" sz="2000">
                          <a:solidFill>
                            <a:srgbClr val="F8F8F8"/>
                          </a:solidFill>
                          <a:latin typeface="Times Neue Roman Bold"/>
                        </a:rPr>
                        <a:t>Product Code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01003B"/>
                    </a:solidFill>
                  </a:tcPr>
                </a:tc>
                <a:tc>
                  <a:txBody>
                    <a:bodyPr/>
                    <a:lstStyle/>
                    <a:p>
                      <a:pPr algn="ctr">
                        <a:lnSpc>
                          <a:spcPts val="2800"/>
                        </a:lnSpc>
                        <a:defRPr/>
                      </a:pPr>
                      <a:r>
                        <a:rPr lang="en-US" sz="2000">
                          <a:solidFill>
                            <a:srgbClr val="F8F8F8"/>
                          </a:solidFill>
                          <a:latin typeface="Times Neue Roman Bold"/>
                        </a:rPr>
                        <a:t>Division</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01003B"/>
                    </a:solidFill>
                  </a:tcPr>
                </a:tc>
                <a:tc>
                  <a:txBody>
                    <a:bodyPr/>
                    <a:lstStyle/>
                    <a:p>
                      <a:pPr algn="ctr">
                        <a:lnSpc>
                          <a:spcPts val="2800"/>
                        </a:lnSpc>
                        <a:defRPr/>
                      </a:pPr>
                      <a:r>
                        <a:rPr lang="en-US" sz="2000">
                          <a:solidFill>
                            <a:srgbClr val="F8F8F8"/>
                          </a:solidFill>
                          <a:latin typeface="Times Neue Roman Bold"/>
                        </a:rPr>
                        <a:t>Quantity</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01003B"/>
                    </a:solidFill>
                  </a:tcPr>
                </a:tc>
                <a:extLst>
                  <a:ext uri="{0D108BD9-81ED-4DB2-BD59-A6C34878D82A}">
                    <a16:rowId xmlns:a16="http://schemas.microsoft.com/office/drawing/2014/main" val="10000"/>
                  </a:ext>
                </a:extLst>
              </a:tr>
              <a:tr h="810557">
                <a:tc>
                  <a:txBody>
                    <a:bodyPr/>
                    <a:lstStyle/>
                    <a:p>
                      <a:pPr algn="ctr">
                        <a:lnSpc>
                          <a:spcPts val="2800"/>
                        </a:lnSpc>
                        <a:defRPr/>
                      </a:pPr>
                      <a:r>
                        <a:rPr lang="en-US" sz="2000">
                          <a:solidFill>
                            <a:srgbClr val="01003B"/>
                          </a:solidFill>
                          <a:latin typeface="Times Neue Roman Bold"/>
                        </a:rPr>
                        <a:t>1</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AQ Pen Drive 2 IN 1</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A6720160103</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N &amp; S</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701373</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1"/>
                  </a:ext>
                </a:extLst>
              </a:tr>
              <a:tr h="810557">
                <a:tc>
                  <a:txBody>
                    <a:bodyPr/>
                    <a:lstStyle/>
                    <a:p>
                      <a:pPr algn="ctr">
                        <a:lnSpc>
                          <a:spcPts val="2800"/>
                        </a:lnSpc>
                        <a:defRPr/>
                      </a:pPr>
                      <a:r>
                        <a:rPr lang="en-US" sz="2000">
                          <a:solidFill>
                            <a:srgbClr val="01003B"/>
                          </a:solidFill>
                          <a:latin typeface="Times Neue Roman Bold"/>
                        </a:rPr>
                        <a:t>2</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AQ Pen Drive DRC</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A6818160202</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N &amp; S</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688003</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810557">
                <a:tc>
                  <a:txBody>
                    <a:bodyPr/>
                    <a:lstStyle/>
                    <a:p>
                      <a:pPr algn="ctr">
                        <a:lnSpc>
                          <a:spcPts val="2800"/>
                        </a:lnSpc>
                        <a:defRPr/>
                      </a:pPr>
                      <a:r>
                        <a:rPr lang="en-US" sz="2000">
                          <a:solidFill>
                            <a:srgbClr val="01003B"/>
                          </a:solidFill>
                          <a:latin typeface="Times Neue Roman Bold"/>
                        </a:rPr>
                        <a:t>3</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AQ Pen Drive DRC</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A6819160203</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N &amp; S</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676245</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3"/>
                  </a:ext>
                </a:extLst>
              </a:tr>
              <a:tr h="810557">
                <a:tc>
                  <a:txBody>
                    <a:bodyPr/>
                    <a:lstStyle/>
                    <a:p>
                      <a:pPr algn="ctr">
                        <a:lnSpc>
                          <a:spcPts val="2800"/>
                        </a:lnSpc>
                        <a:defRPr/>
                      </a:pPr>
                      <a:r>
                        <a:rPr lang="en-US" sz="2000">
                          <a:solidFill>
                            <a:srgbClr val="01003B"/>
                          </a:solidFill>
                          <a:latin typeface="Times Neue Roman Bold"/>
                        </a:rPr>
                        <a:t>1</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AQ Gamers Ms</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A2319150302</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P &amp; A</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428498</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810557">
                <a:tc>
                  <a:txBody>
                    <a:bodyPr/>
                    <a:lstStyle/>
                    <a:p>
                      <a:pPr algn="ctr">
                        <a:lnSpc>
                          <a:spcPts val="2800"/>
                        </a:lnSpc>
                        <a:defRPr/>
                      </a:pPr>
                      <a:r>
                        <a:rPr lang="en-US" sz="2000">
                          <a:solidFill>
                            <a:srgbClr val="01003B"/>
                          </a:solidFill>
                          <a:latin typeface="Times Neue Roman Bold"/>
                        </a:rPr>
                        <a:t>2</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AQ Maxima Ms</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A2520150501</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P &amp; A</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419865</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5"/>
                  </a:ext>
                </a:extLst>
              </a:tr>
              <a:tr h="810557">
                <a:tc>
                  <a:txBody>
                    <a:bodyPr/>
                    <a:lstStyle/>
                    <a:p>
                      <a:pPr algn="ctr">
                        <a:lnSpc>
                          <a:spcPts val="2800"/>
                        </a:lnSpc>
                        <a:defRPr/>
                      </a:pPr>
                      <a:r>
                        <a:rPr lang="en-US" sz="2000">
                          <a:solidFill>
                            <a:srgbClr val="01003B"/>
                          </a:solidFill>
                          <a:latin typeface="Times Neue Roman Bold"/>
                        </a:rPr>
                        <a:t>3</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AQ Maxima Ms</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A2520150504</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P &amp; A</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419471</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6"/>
                  </a:ext>
                </a:extLst>
              </a:tr>
              <a:tr h="810557">
                <a:tc>
                  <a:txBody>
                    <a:bodyPr/>
                    <a:lstStyle/>
                    <a:p>
                      <a:pPr algn="ctr">
                        <a:lnSpc>
                          <a:spcPts val="2800"/>
                        </a:lnSpc>
                        <a:defRPr/>
                      </a:pPr>
                      <a:r>
                        <a:rPr lang="en-US" sz="2000">
                          <a:solidFill>
                            <a:srgbClr val="01003B"/>
                          </a:solidFill>
                          <a:latin typeface="Times Neue Roman Bold"/>
                        </a:rPr>
                        <a:t>1</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AQ Digit</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A4218110202</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PC</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17434</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7"/>
                  </a:ext>
                </a:extLst>
              </a:tr>
              <a:tr h="810557">
                <a:tc>
                  <a:txBody>
                    <a:bodyPr/>
                    <a:lstStyle/>
                    <a:p>
                      <a:pPr algn="ctr">
                        <a:lnSpc>
                          <a:spcPts val="2800"/>
                        </a:lnSpc>
                        <a:defRPr/>
                      </a:pPr>
                      <a:r>
                        <a:rPr lang="en-US" sz="2000">
                          <a:solidFill>
                            <a:srgbClr val="01003B"/>
                          </a:solidFill>
                          <a:latin typeface="Times Neue Roman Bold"/>
                        </a:rPr>
                        <a:t>2</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AQ Velocity</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A4319110306</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PC</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17280</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8"/>
                  </a:ext>
                </a:extLst>
              </a:tr>
              <a:tr h="988548">
                <a:tc>
                  <a:txBody>
                    <a:bodyPr/>
                    <a:lstStyle/>
                    <a:p>
                      <a:pPr algn="ctr">
                        <a:lnSpc>
                          <a:spcPts val="2800"/>
                        </a:lnSpc>
                        <a:defRPr/>
                      </a:pPr>
                      <a:r>
                        <a:rPr lang="en-US" sz="2000">
                          <a:solidFill>
                            <a:srgbClr val="01003B"/>
                          </a:solidFill>
                          <a:latin typeface="Times Neue Roman Bold"/>
                        </a:rPr>
                        <a:t>3</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AmazonAQ Digit</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A4218110208</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PC</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2800"/>
                        </a:lnSpc>
                        <a:defRPr/>
                      </a:pPr>
                      <a:r>
                        <a:rPr lang="en-US" sz="2000">
                          <a:solidFill>
                            <a:srgbClr val="01003B"/>
                          </a:solidFill>
                          <a:latin typeface="Times Neue Roman Bold"/>
                        </a:rPr>
                        <a:t>17275</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9"/>
                  </a:ext>
                </a:extLst>
              </a:tr>
            </a:tbl>
          </a:graphicData>
        </a:graphic>
      </p:graphicFrame>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blip>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4226452" y="2785792"/>
            <a:ext cx="16909587" cy="6118196"/>
          </a:xfrm>
          <a:prstGeom prst="rect">
            <a:avLst/>
          </a:prstGeom>
        </p:spPr>
      </p:pic>
      <p:sp>
        <p:nvSpPr>
          <p:cNvPr id="4" name="TextBox 4"/>
          <p:cNvSpPr txBox="1"/>
          <p:nvPr/>
        </p:nvSpPr>
        <p:spPr>
          <a:xfrm>
            <a:off x="354146" y="4151037"/>
            <a:ext cx="12327099" cy="1103520"/>
          </a:xfrm>
          <a:prstGeom prst="rect">
            <a:avLst/>
          </a:prstGeom>
        </p:spPr>
        <p:txBody>
          <a:bodyPr lIns="0" tIns="0" rIns="0" bIns="0" rtlCol="0" anchor="t">
            <a:spAutoFit/>
          </a:bodyPr>
          <a:lstStyle/>
          <a:p>
            <a:pPr algn="ctr">
              <a:lnSpc>
                <a:spcPts val="8144"/>
              </a:lnSpc>
            </a:pPr>
            <a:r>
              <a:rPr lang="en-US" sz="8310" spc="-490" dirty="0">
                <a:latin typeface="Times Neue Roman Bold Italics"/>
              </a:rPr>
              <a:t>THANK YOU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4000"/>
          </a:blip>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90747" y="1789891"/>
            <a:ext cx="1004586" cy="1004586"/>
          </a:xfrm>
          <a:prstGeom prst="rect">
            <a:avLst/>
          </a:prstGeom>
        </p:spPr>
      </p:pic>
      <p:grpSp>
        <p:nvGrpSpPr>
          <p:cNvPr id="4" name="Group 4"/>
          <p:cNvGrpSpPr/>
          <p:nvPr/>
        </p:nvGrpSpPr>
        <p:grpSpPr>
          <a:xfrm>
            <a:off x="6493922" y="1869248"/>
            <a:ext cx="798234" cy="798234"/>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Times Neue Roman"/>
                </a:rPr>
                <a:t>1</a:t>
              </a: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90747" y="3459935"/>
            <a:ext cx="1004586" cy="1004586"/>
          </a:xfrm>
          <a:prstGeom prst="rect">
            <a:avLst/>
          </a:prstGeom>
        </p:spPr>
      </p:pic>
      <p:grpSp>
        <p:nvGrpSpPr>
          <p:cNvPr id="8" name="Group 8"/>
          <p:cNvGrpSpPr/>
          <p:nvPr/>
        </p:nvGrpSpPr>
        <p:grpSpPr>
          <a:xfrm>
            <a:off x="6493922" y="3567867"/>
            <a:ext cx="798234" cy="798234"/>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3</a:t>
              </a:r>
            </a:p>
          </p:txBody>
        </p:sp>
      </p:gr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90747" y="5143500"/>
            <a:ext cx="1004586" cy="1004586"/>
          </a:xfrm>
          <a:prstGeom prst="rect">
            <a:avLst/>
          </a:prstGeom>
        </p:spPr>
      </p:pic>
      <p:grpSp>
        <p:nvGrpSpPr>
          <p:cNvPr id="12" name="Group 12"/>
          <p:cNvGrpSpPr/>
          <p:nvPr/>
        </p:nvGrpSpPr>
        <p:grpSpPr>
          <a:xfrm>
            <a:off x="6491911" y="5236045"/>
            <a:ext cx="798234" cy="798234"/>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5</a:t>
              </a:r>
            </a:p>
          </p:txBody>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90747" y="6835485"/>
            <a:ext cx="1004586" cy="1004586"/>
          </a:xfrm>
          <a:prstGeom prst="rect">
            <a:avLst/>
          </a:prstGeom>
        </p:spPr>
      </p:pic>
      <p:grpSp>
        <p:nvGrpSpPr>
          <p:cNvPr id="16" name="Group 16"/>
          <p:cNvGrpSpPr/>
          <p:nvPr/>
        </p:nvGrpSpPr>
        <p:grpSpPr>
          <a:xfrm>
            <a:off x="6493922" y="6938661"/>
            <a:ext cx="798234" cy="79823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7</a:t>
              </a:r>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044898" y="1662897"/>
            <a:ext cx="1004586" cy="1004586"/>
          </a:xfrm>
          <a:prstGeom prst="rect">
            <a:avLst/>
          </a:prstGeom>
        </p:spPr>
      </p:pic>
      <p:grpSp>
        <p:nvGrpSpPr>
          <p:cNvPr id="20" name="Group 20"/>
          <p:cNvGrpSpPr/>
          <p:nvPr/>
        </p:nvGrpSpPr>
        <p:grpSpPr>
          <a:xfrm>
            <a:off x="12148074" y="1764473"/>
            <a:ext cx="798234" cy="798234"/>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2</a:t>
              </a:r>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044898" y="3394831"/>
            <a:ext cx="1004586" cy="1004586"/>
          </a:xfrm>
          <a:prstGeom prst="rect">
            <a:avLst/>
          </a:prstGeom>
        </p:spPr>
      </p:pic>
      <p:grpSp>
        <p:nvGrpSpPr>
          <p:cNvPr id="24" name="Group 24"/>
          <p:cNvGrpSpPr/>
          <p:nvPr/>
        </p:nvGrpSpPr>
        <p:grpSpPr>
          <a:xfrm>
            <a:off x="12148074" y="3498007"/>
            <a:ext cx="798234" cy="798234"/>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a:rPr>
                <a:t>4</a:t>
              </a:r>
            </a:p>
          </p:txBody>
        </p:sp>
      </p:grpSp>
      <p:pic>
        <p:nvPicPr>
          <p:cNvPr id="27" name="Picture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044898" y="5035048"/>
            <a:ext cx="1004586" cy="1004586"/>
          </a:xfrm>
          <a:prstGeom prst="rect">
            <a:avLst/>
          </a:prstGeom>
        </p:spPr>
      </p:pic>
      <p:grpSp>
        <p:nvGrpSpPr>
          <p:cNvPr id="28" name="Group 28"/>
          <p:cNvGrpSpPr/>
          <p:nvPr/>
        </p:nvGrpSpPr>
        <p:grpSpPr>
          <a:xfrm>
            <a:off x="12148074" y="5138224"/>
            <a:ext cx="798234" cy="798234"/>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6</a:t>
              </a:r>
            </a:p>
          </p:txBody>
        </p:sp>
      </p:grpSp>
      <p:pic>
        <p:nvPicPr>
          <p:cNvPr id="31" name="Picture 3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044898" y="6706384"/>
            <a:ext cx="1004586" cy="1004586"/>
          </a:xfrm>
          <a:prstGeom prst="rect">
            <a:avLst/>
          </a:prstGeom>
        </p:spPr>
      </p:pic>
      <p:grpSp>
        <p:nvGrpSpPr>
          <p:cNvPr id="32" name="Group 32"/>
          <p:cNvGrpSpPr/>
          <p:nvPr/>
        </p:nvGrpSpPr>
        <p:grpSpPr>
          <a:xfrm>
            <a:off x="12148074" y="6809559"/>
            <a:ext cx="798234" cy="798234"/>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8</a:t>
              </a:r>
            </a:p>
          </p:txBody>
        </p:sp>
      </p:grpSp>
      <p:sp>
        <p:nvSpPr>
          <p:cNvPr id="35" name="TextBox 35"/>
          <p:cNvSpPr txBox="1"/>
          <p:nvPr/>
        </p:nvSpPr>
        <p:spPr>
          <a:xfrm>
            <a:off x="1028700" y="3323125"/>
            <a:ext cx="3732142" cy="1076292"/>
          </a:xfrm>
          <a:prstGeom prst="rect">
            <a:avLst/>
          </a:prstGeom>
        </p:spPr>
        <p:txBody>
          <a:bodyPr lIns="0" tIns="0" rIns="0" bIns="0" rtlCol="0" anchor="t">
            <a:spAutoFit/>
          </a:bodyPr>
          <a:lstStyle/>
          <a:p>
            <a:pPr>
              <a:lnSpc>
                <a:spcPts val="8400"/>
              </a:lnSpc>
            </a:pPr>
            <a:r>
              <a:rPr lang="en-US" sz="7000">
                <a:solidFill>
                  <a:srgbClr val="01003B"/>
                </a:solidFill>
                <a:latin typeface="Be Vietnam Bold"/>
              </a:rPr>
              <a:t>Agenda</a:t>
            </a:r>
          </a:p>
        </p:txBody>
      </p:sp>
      <p:sp>
        <p:nvSpPr>
          <p:cNvPr id="36" name="TextBox 36"/>
          <p:cNvSpPr txBox="1"/>
          <p:nvPr/>
        </p:nvSpPr>
        <p:spPr>
          <a:xfrm>
            <a:off x="7718771" y="1821623"/>
            <a:ext cx="3562353" cy="835165"/>
          </a:xfrm>
          <a:prstGeom prst="rect">
            <a:avLst/>
          </a:prstGeom>
        </p:spPr>
        <p:txBody>
          <a:bodyPr lIns="0" tIns="0" rIns="0" bIns="0" rtlCol="0" anchor="t">
            <a:spAutoFit/>
          </a:bodyPr>
          <a:lstStyle/>
          <a:p>
            <a:pPr>
              <a:lnSpc>
                <a:spcPts val="3359"/>
              </a:lnSpc>
            </a:pPr>
            <a:r>
              <a:rPr lang="en-US" sz="2400" u="sng" dirty="0">
                <a:solidFill>
                  <a:srgbClr val="01003B"/>
                </a:solidFill>
                <a:latin typeface="Times New Roman" panose="02020603050405020304" pitchFamily="18" charset="0"/>
                <a:cs typeface="Times New Roman" panose="02020603050405020304" pitchFamily="18" charset="0"/>
              </a:rPr>
              <a:t>MARKETS IN APAC REGION</a:t>
            </a:r>
          </a:p>
        </p:txBody>
      </p:sp>
      <p:sp>
        <p:nvSpPr>
          <p:cNvPr id="37" name="TextBox 37"/>
          <p:cNvSpPr txBox="1"/>
          <p:nvPr/>
        </p:nvSpPr>
        <p:spPr>
          <a:xfrm>
            <a:off x="7718771" y="3735533"/>
            <a:ext cx="3562353" cy="405765"/>
          </a:xfrm>
          <a:prstGeom prst="rect">
            <a:avLst/>
          </a:prstGeom>
        </p:spPr>
        <p:txBody>
          <a:bodyPr lIns="0" tIns="0" rIns="0" bIns="0" rtlCol="0" anchor="t">
            <a:spAutoFit/>
          </a:bodyPr>
          <a:lstStyle/>
          <a:p>
            <a:pPr>
              <a:lnSpc>
                <a:spcPts val="3359"/>
              </a:lnSpc>
            </a:pPr>
            <a:r>
              <a:rPr lang="en-US" sz="2400" u="sng" dirty="0">
                <a:latin typeface="Times New Roman" panose="02020603050405020304" pitchFamily="18"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S</a:t>
            </a:r>
            <a:r>
              <a:rPr lang="en-US" sz="2400" u="sng" dirty="0">
                <a:latin typeface="Times New Roman" panose="02020603050405020304" pitchFamily="18" charset="0"/>
                <a:cs typeface="Times New Roman" panose="02020603050405020304" pitchFamily="18" charset="0"/>
              </a:rPr>
              <a:t>EGMENT WISE REPORT</a:t>
            </a:r>
          </a:p>
        </p:txBody>
      </p:sp>
      <p:sp>
        <p:nvSpPr>
          <p:cNvPr id="38" name="TextBox 38"/>
          <p:cNvSpPr txBox="1"/>
          <p:nvPr/>
        </p:nvSpPr>
        <p:spPr>
          <a:xfrm>
            <a:off x="7718771" y="5530693"/>
            <a:ext cx="3562353" cy="405765"/>
          </a:xfrm>
          <a:prstGeom prst="rect">
            <a:avLst/>
          </a:prstGeom>
        </p:spPr>
        <p:txBody>
          <a:bodyPr lIns="0" tIns="0" rIns="0" bIns="0" rtlCol="0" anchor="t">
            <a:spAutoFit/>
          </a:bodyPr>
          <a:lstStyle/>
          <a:p>
            <a:pPr>
              <a:lnSpc>
                <a:spcPts val="3359"/>
              </a:lnSpc>
            </a:pPr>
            <a:r>
              <a:rPr lang="en-US" sz="2400" dirty="0">
                <a:latin typeface="Times New Roman" panose="02020603050405020304" pitchFamily="18" charset="0"/>
                <a:cs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MANUFACTURING COST</a:t>
            </a:r>
          </a:p>
        </p:txBody>
      </p:sp>
      <p:sp>
        <p:nvSpPr>
          <p:cNvPr id="39" name="TextBox 39"/>
          <p:cNvSpPr txBox="1"/>
          <p:nvPr/>
        </p:nvSpPr>
        <p:spPr>
          <a:xfrm>
            <a:off x="7718771" y="7202029"/>
            <a:ext cx="3562353" cy="405765"/>
          </a:xfrm>
          <a:prstGeom prst="rect">
            <a:avLst/>
          </a:prstGeom>
        </p:spPr>
        <p:txBody>
          <a:bodyPr lIns="0" tIns="0" rIns="0" bIns="0" rtlCol="0" anchor="t">
            <a:spAutoFit/>
          </a:bodyPr>
          <a:lstStyle/>
          <a:p>
            <a:pPr>
              <a:lnSpc>
                <a:spcPts val="3359"/>
              </a:lnSpc>
            </a:pPr>
            <a:r>
              <a:rPr lang="en-US" sz="2400" dirty="0">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SALES </a:t>
            </a:r>
            <a:r>
              <a:rPr lang="en-US" sz="2400" dirty="0">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TREND</a:t>
            </a:r>
            <a:endParaRPr lang="en-US" sz="2400" dirty="0">
              <a:latin typeface="Times New Roman" panose="02020603050405020304" pitchFamily="18"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endParaRPr>
          </a:p>
        </p:txBody>
      </p:sp>
      <p:sp>
        <p:nvSpPr>
          <p:cNvPr id="40" name="TextBox 40"/>
          <p:cNvSpPr txBox="1"/>
          <p:nvPr/>
        </p:nvSpPr>
        <p:spPr>
          <a:xfrm>
            <a:off x="13478109" y="1886419"/>
            <a:ext cx="3562353" cy="405765"/>
          </a:xfrm>
          <a:prstGeom prst="rect">
            <a:avLst/>
          </a:prstGeom>
        </p:spPr>
        <p:txBody>
          <a:bodyPr lIns="0" tIns="0" rIns="0" bIns="0" rtlCol="0" anchor="t">
            <a:spAutoFit/>
          </a:bodyPr>
          <a:lstStyle/>
          <a:p>
            <a:pPr>
              <a:lnSpc>
                <a:spcPts val="3359"/>
              </a:lnSpc>
            </a:pPr>
            <a:r>
              <a:rPr lang="en-US" sz="2400" u="sng" dirty="0">
                <a:solidFill>
                  <a:srgbClr val="01003B"/>
                </a:solidFill>
                <a:latin typeface="Times New Roman" panose="02020603050405020304" pitchFamily="18" charset="0"/>
                <a:cs typeface="Times New Roman" panose="02020603050405020304" pitchFamily="18" charset="0"/>
              </a:rPr>
              <a:t>UNIQUE PRODUCTS </a:t>
            </a:r>
          </a:p>
        </p:txBody>
      </p:sp>
      <p:sp>
        <p:nvSpPr>
          <p:cNvPr id="41" name="TextBox 41"/>
          <p:cNvSpPr txBox="1"/>
          <p:nvPr/>
        </p:nvSpPr>
        <p:spPr>
          <a:xfrm>
            <a:off x="13478109" y="3735533"/>
            <a:ext cx="3562353" cy="405765"/>
          </a:xfrm>
          <a:prstGeom prst="rect">
            <a:avLst/>
          </a:prstGeom>
        </p:spPr>
        <p:txBody>
          <a:bodyPr lIns="0" tIns="0" rIns="0" bIns="0" rtlCol="0" anchor="t">
            <a:spAutoFit/>
          </a:bodyPr>
          <a:lstStyle/>
          <a:p>
            <a:pPr>
              <a:lnSpc>
                <a:spcPts val="3359"/>
              </a:lnSpc>
            </a:pPr>
            <a:r>
              <a:rPr lang="en-US" sz="2400" u="sng" dirty="0">
                <a:solidFill>
                  <a:srgbClr val="01003B"/>
                </a:solidFill>
                <a:latin typeface="Times New Roman" panose="02020603050405020304" pitchFamily="18" charset="0"/>
                <a:cs typeface="Times New Roman" panose="02020603050405020304" pitchFamily="18" charset="0"/>
              </a:rPr>
              <a:t>COUNT DIFFERENCE</a:t>
            </a:r>
          </a:p>
        </p:txBody>
      </p:sp>
      <p:sp>
        <p:nvSpPr>
          <p:cNvPr id="42" name="TextBox 42"/>
          <p:cNvSpPr txBox="1"/>
          <p:nvPr/>
        </p:nvSpPr>
        <p:spPr>
          <a:xfrm>
            <a:off x="13373334" y="5090599"/>
            <a:ext cx="3562353" cy="841128"/>
          </a:xfrm>
          <a:prstGeom prst="rect">
            <a:avLst/>
          </a:prstGeom>
        </p:spPr>
        <p:txBody>
          <a:bodyPr lIns="0" tIns="0" rIns="0" bIns="0" rtlCol="0" anchor="t">
            <a:spAutoFit/>
          </a:bodyPr>
          <a:lstStyle/>
          <a:p>
            <a:pPr>
              <a:lnSpc>
                <a:spcPts val="3359"/>
              </a:lnSpc>
            </a:pPr>
            <a:r>
              <a:rPr lang="en-US" sz="2400" dirty="0">
                <a:latin typeface="IBM Plex Sans"/>
                <a:hlinkClick r:id="rId8" action="ppaction://hlinksldjump">
                  <a:extLst>
                    <a:ext uri="{A12FA001-AC4F-418D-AE19-62706E023703}">
                      <ahyp:hlinkClr xmlns:ahyp="http://schemas.microsoft.com/office/drawing/2018/hyperlinkcolor" val="tx"/>
                    </a:ext>
                  </a:extLst>
                </a:hlinkClick>
              </a:rPr>
              <a:t>DISCOUNT PECENTAGE AS PER CUSTOMER</a:t>
            </a:r>
          </a:p>
        </p:txBody>
      </p:sp>
      <p:sp>
        <p:nvSpPr>
          <p:cNvPr id="43" name="TextBox 43"/>
          <p:cNvSpPr txBox="1"/>
          <p:nvPr/>
        </p:nvSpPr>
        <p:spPr>
          <a:xfrm>
            <a:off x="13478109" y="6746182"/>
            <a:ext cx="3562353" cy="835165"/>
          </a:xfrm>
          <a:prstGeom prst="rect">
            <a:avLst/>
          </a:prstGeom>
        </p:spPr>
        <p:txBody>
          <a:bodyPr lIns="0" tIns="0" rIns="0" bIns="0" rtlCol="0" anchor="t">
            <a:spAutoFit/>
          </a:bodyPr>
          <a:lstStyle/>
          <a:p>
            <a:pPr>
              <a:lnSpc>
                <a:spcPts val="3359"/>
              </a:lnSpc>
            </a:pPr>
            <a:r>
              <a:rPr lang="en-US" sz="2400" u="sng" dirty="0">
                <a:solidFill>
                  <a:srgbClr val="01003B"/>
                </a:solidFill>
                <a:latin typeface="Times New Roman" panose="02020603050405020304" pitchFamily="18" charset="0"/>
                <a:cs typeface="Times New Roman" panose="02020603050405020304" pitchFamily="18" charset="0"/>
              </a:rPr>
              <a:t>QUATER WISE SALES IN 2020</a:t>
            </a:r>
          </a:p>
        </p:txBody>
      </p:sp>
      <p:pic>
        <p:nvPicPr>
          <p:cNvPr id="44" name="Picture 4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493922" y="8470563"/>
            <a:ext cx="1004586" cy="1004586"/>
          </a:xfrm>
          <a:prstGeom prst="rect">
            <a:avLst/>
          </a:prstGeom>
        </p:spPr>
      </p:pic>
      <p:grpSp>
        <p:nvGrpSpPr>
          <p:cNvPr id="45" name="Group 45"/>
          <p:cNvGrpSpPr/>
          <p:nvPr/>
        </p:nvGrpSpPr>
        <p:grpSpPr>
          <a:xfrm>
            <a:off x="6597098" y="8563241"/>
            <a:ext cx="798234" cy="798234"/>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47" name="TextBox 47"/>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Times Neue Roman Bold"/>
                </a:rPr>
                <a:t>9</a:t>
              </a:r>
            </a:p>
          </p:txBody>
        </p:sp>
      </p:grpSp>
      <p:pic>
        <p:nvPicPr>
          <p:cNvPr id="48" name="Picture 4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044898" y="8481060"/>
            <a:ext cx="1004586" cy="1004586"/>
          </a:xfrm>
          <a:prstGeom prst="rect">
            <a:avLst/>
          </a:prstGeom>
        </p:spPr>
      </p:pic>
      <p:grpSp>
        <p:nvGrpSpPr>
          <p:cNvPr id="49" name="Group 49"/>
          <p:cNvGrpSpPr/>
          <p:nvPr/>
        </p:nvGrpSpPr>
        <p:grpSpPr>
          <a:xfrm>
            <a:off x="12148074" y="8584236"/>
            <a:ext cx="798234" cy="798234"/>
            <a:chOff x="0" y="0"/>
            <a:chExt cx="812800" cy="812800"/>
          </a:xfrm>
        </p:grpSpPr>
        <p:sp>
          <p:nvSpPr>
            <p:cNvPr id="50" name="Freeform 5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id="51" name="TextBox 51"/>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Times Neue Roman"/>
                </a:rPr>
                <a:t>10</a:t>
              </a:r>
            </a:p>
          </p:txBody>
        </p:sp>
      </p:grpSp>
      <p:sp>
        <p:nvSpPr>
          <p:cNvPr id="52" name="TextBox 52"/>
          <p:cNvSpPr txBox="1"/>
          <p:nvPr/>
        </p:nvSpPr>
        <p:spPr>
          <a:xfrm>
            <a:off x="13478109" y="8536611"/>
            <a:ext cx="3562353" cy="835165"/>
          </a:xfrm>
          <a:prstGeom prst="rect">
            <a:avLst/>
          </a:prstGeom>
        </p:spPr>
        <p:txBody>
          <a:bodyPr lIns="0" tIns="0" rIns="0" bIns="0" rtlCol="0" anchor="t">
            <a:spAutoFit/>
          </a:bodyPr>
          <a:lstStyle/>
          <a:p>
            <a:pPr>
              <a:lnSpc>
                <a:spcPts val="3359"/>
              </a:lnSpc>
            </a:pPr>
            <a:r>
              <a:rPr lang="en-US" sz="2400" u="sng" dirty="0">
                <a:solidFill>
                  <a:srgbClr val="01003B"/>
                </a:solidFill>
                <a:latin typeface="Times New Roman" panose="02020603050405020304" pitchFamily="18" charset="0"/>
                <a:cs typeface="Times New Roman" panose="02020603050405020304" pitchFamily="18" charset="0"/>
              </a:rPr>
              <a:t>TOP 3 PRODUCTS AS PER DIVISION</a:t>
            </a:r>
          </a:p>
        </p:txBody>
      </p:sp>
      <p:sp>
        <p:nvSpPr>
          <p:cNvPr id="53" name="TextBox 53"/>
          <p:cNvSpPr txBox="1"/>
          <p:nvPr/>
        </p:nvSpPr>
        <p:spPr>
          <a:xfrm>
            <a:off x="7718771" y="8536611"/>
            <a:ext cx="3562353" cy="835165"/>
          </a:xfrm>
          <a:prstGeom prst="rect">
            <a:avLst/>
          </a:prstGeom>
        </p:spPr>
        <p:txBody>
          <a:bodyPr lIns="0" tIns="0" rIns="0" bIns="0" rtlCol="0" anchor="t">
            <a:spAutoFit/>
          </a:bodyPr>
          <a:lstStyle/>
          <a:p>
            <a:pPr>
              <a:lnSpc>
                <a:spcPts val="3359"/>
              </a:lnSpc>
            </a:pPr>
            <a:r>
              <a:rPr lang="en-US" sz="2400" u="sng" dirty="0">
                <a:solidFill>
                  <a:srgbClr val="01003B"/>
                </a:solidFill>
                <a:latin typeface="Times New Roman" panose="02020603050405020304" pitchFamily="18" charset="0"/>
                <a:cs typeface="Times New Roman" panose="02020603050405020304" pitchFamily="18" charset="0"/>
              </a:rPr>
              <a:t>% DISTRIBUTION OF SALES BY CHANNEL</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4000"/>
          </a:blip>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31937" y="275546"/>
            <a:ext cx="22806675" cy="11289304"/>
          </a:xfrm>
          <a:prstGeom prst="rect">
            <a:avLst/>
          </a:prstGeom>
        </p:spPr>
      </p:pic>
      <p:grpSp>
        <p:nvGrpSpPr>
          <p:cNvPr id="4" name="Group 4"/>
          <p:cNvGrpSpPr/>
          <p:nvPr/>
        </p:nvGrpSpPr>
        <p:grpSpPr>
          <a:xfrm>
            <a:off x="12503748" y="2542727"/>
            <a:ext cx="4203958" cy="650722"/>
            <a:chOff x="0" y="0"/>
            <a:chExt cx="5605277" cy="867629"/>
          </a:xfrm>
        </p:grpSpPr>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27169" y="321280"/>
              <a:ext cx="2250683" cy="225068"/>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184323" y="223338"/>
              <a:ext cx="420953" cy="420953"/>
            </a:xfrm>
            <a:prstGeom prst="rect">
              <a:avLst/>
            </a:prstGeom>
          </p:spPr>
        </p:pic>
        <p:sp>
          <p:nvSpPr>
            <p:cNvPr id="7" name="AutoShape 7"/>
            <p:cNvSpPr/>
            <p:nvPr/>
          </p:nvSpPr>
          <p:spPr>
            <a:xfrm>
              <a:off x="0" y="0"/>
              <a:ext cx="3027169" cy="867629"/>
            </a:xfrm>
            <a:prstGeom prst="rect">
              <a:avLst/>
            </a:prstGeom>
            <a:solidFill>
              <a:srgbClr val="2C92D5"/>
            </a:solidFill>
          </p:spPr>
        </p:sp>
        <p:sp>
          <p:nvSpPr>
            <p:cNvPr id="8" name="TextBox 8"/>
            <p:cNvSpPr txBox="1"/>
            <p:nvPr/>
          </p:nvSpPr>
          <p:spPr>
            <a:xfrm>
              <a:off x="251050" y="109964"/>
              <a:ext cx="2525070" cy="571500"/>
            </a:xfrm>
            <a:prstGeom prst="rect">
              <a:avLst/>
            </a:prstGeom>
          </p:spPr>
          <p:txBody>
            <a:bodyPr lIns="0" tIns="0" rIns="0" bIns="0" rtlCol="0" anchor="t">
              <a:spAutoFit/>
            </a:bodyPr>
            <a:lstStyle/>
            <a:p>
              <a:pPr algn="ctr">
                <a:lnSpc>
                  <a:spcPts val="3749"/>
                </a:lnSpc>
              </a:pPr>
              <a:r>
                <a:rPr lang="en-US" sz="2499" spc="124">
                  <a:solidFill>
                    <a:srgbClr val="FFFFFF"/>
                  </a:solidFill>
                  <a:latin typeface="Times Neue Roman"/>
                </a:rPr>
                <a:t>JAPAN</a:t>
              </a:r>
            </a:p>
          </p:txBody>
        </p:sp>
      </p:grpSp>
      <p:grpSp>
        <p:nvGrpSpPr>
          <p:cNvPr id="9" name="Group 9"/>
          <p:cNvGrpSpPr/>
          <p:nvPr/>
        </p:nvGrpSpPr>
        <p:grpSpPr>
          <a:xfrm>
            <a:off x="11510581" y="8314179"/>
            <a:ext cx="4116247" cy="650722"/>
            <a:chOff x="0" y="0"/>
            <a:chExt cx="5488329" cy="867629"/>
          </a:xfrm>
        </p:grpSpPr>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27169" y="321280"/>
              <a:ext cx="2250683" cy="225068"/>
            </a:xfrm>
            <a:prstGeom prst="rect">
              <a:avLst/>
            </a:prstGeom>
          </p:spPr>
        </p:pic>
        <p:pic>
          <p:nvPicPr>
            <p:cNvPr id="11" name="Picture 1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067376" y="223338"/>
              <a:ext cx="420953" cy="420953"/>
            </a:xfrm>
            <a:prstGeom prst="rect">
              <a:avLst/>
            </a:prstGeom>
          </p:spPr>
        </p:pic>
        <p:sp>
          <p:nvSpPr>
            <p:cNvPr id="12" name="AutoShape 12"/>
            <p:cNvSpPr/>
            <p:nvPr/>
          </p:nvSpPr>
          <p:spPr>
            <a:xfrm>
              <a:off x="0" y="0"/>
              <a:ext cx="3027169" cy="867629"/>
            </a:xfrm>
            <a:prstGeom prst="rect">
              <a:avLst/>
            </a:prstGeom>
            <a:solidFill>
              <a:srgbClr val="86EAE9"/>
            </a:solidFill>
          </p:spPr>
        </p:sp>
        <p:sp>
          <p:nvSpPr>
            <p:cNvPr id="13" name="TextBox 13"/>
            <p:cNvSpPr txBox="1"/>
            <p:nvPr/>
          </p:nvSpPr>
          <p:spPr>
            <a:xfrm>
              <a:off x="251050" y="133460"/>
              <a:ext cx="2525070" cy="534035"/>
            </a:xfrm>
            <a:prstGeom prst="rect">
              <a:avLst/>
            </a:prstGeom>
          </p:spPr>
          <p:txBody>
            <a:bodyPr lIns="0" tIns="0" rIns="0" bIns="0" rtlCol="0" anchor="t">
              <a:spAutoFit/>
            </a:bodyPr>
            <a:lstStyle/>
            <a:p>
              <a:pPr algn="ctr">
                <a:lnSpc>
                  <a:spcPts val="3450"/>
                </a:lnSpc>
              </a:pPr>
              <a:r>
                <a:rPr lang="en-US" sz="2300" spc="115">
                  <a:solidFill>
                    <a:srgbClr val="F8F8F8"/>
                  </a:solidFill>
                  <a:latin typeface="Times Neue Roman"/>
                </a:rPr>
                <a:t>AUSTRALIA</a:t>
              </a:r>
            </a:p>
          </p:txBody>
        </p:sp>
      </p:grpSp>
      <p:grpSp>
        <p:nvGrpSpPr>
          <p:cNvPr id="14" name="Group 14"/>
          <p:cNvGrpSpPr/>
          <p:nvPr/>
        </p:nvGrpSpPr>
        <p:grpSpPr>
          <a:xfrm>
            <a:off x="11156129" y="3274733"/>
            <a:ext cx="4470700" cy="680653"/>
            <a:chOff x="0" y="0"/>
            <a:chExt cx="5960933" cy="907537"/>
          </a:xfrm>
        </p:grpSpPr>
        <p:pic>
          <p:nvPicPr>
            <p:cNvPr id="15" name="Picture 1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5520617" y="233611"/>
              <a:ext cx="440316" cy="440316"/>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66409" y="336058"/>
              <a:ext cx="2354208" cy="235421"/>
            </a:xfrm>
            <a:prstGeom prst="rect">
              <a:avLst/>
            </a:prstGeom>
          </p:spPr>
        </p:pic>
        <p:sp>
          <p:nvSpPr>
            <p:cNvPr id="17" name="AutoShape 17"/>
            <p:cNvSpPr/>
            <p:nvPr/>
          </p:nvSpPr>
          <p:spPr>
            <a:xfrm>
              <a:off x="0" y="0"/>
              <a:ext cx="3166409" cy="907537"/>
            </a:xfrm>
            <a:prstGeom prst="rect">
              <a:avLst/>
            </a:prstGeom>
            <a:solidFill>
              <a:srgbClr val="3EDAD8"/>
            </a:solidFill>
          </p:spPr>
        </p:sp>
        <p:sp>
          <p:nvSpPr>
            <p:cNvPr id="18" name="TextBox 18"/>
            <p:cNvSpPr txBox="1"/>
            <p:nvPr/>
          </p:nvSpPr>
          <p:spPr>
            <a:xfrm>
              <a:off x="262597" y="213485"/>
              <a:ext cx="2641215" cy="432943"/>
            </a:xfrm>
            <a:prstGeom prst="rect">
              <a:avLst/>
            </a:prstGeom>
          </p:spPr>
          <p:txBody>
            <a:bodyPr lIns="0" tIns="0" rIns="0" bIns="0" rtlCol="0" anchor="t">
              <a:spAutoFit/>
            </a:bodyPr>
            <a:lstStyle/>
            <a:p>
              <a:pPr algn="ctr">
                <a:lnSpc>
                  <a:spcPts val="2872"/>
                </a:lnSpc>
              </a:pPr>
              <a:r>
                <a:rPr lang="en-US" sz="1915" spc="95">
                  <a:solidFill>
                    <a:srgbClr val="FFFFFF"/>
                  </a:solidFill>
                  <a:latin typeface="Times Neue Roman"/>
                </a:rPr>
                <a:t>SOUTH KOREA</a:t>
              </a:r>
            </a:p>
          </p:txBody>
        </p:sp>
      </p:grpSp>
      <p:grpSp>
        <p:nvGrpSpPr>
          <p:cNvPr id="19" name="Group 19"/>
          <p:cNvGrpSpPr/>
          <p:nvPr/>
        </p:nvGrpSpPr>
        <p:grpSpPr>
          <a:xfrm>
            <a:off x="9690848" y="4780043"/>
            <a:ext cx="4116247" cy="650722"/>
            <a:chOff x="0" y="0"/>
            <a:chExt cx="5488329" cy="867629"/>
          </a:xfrm>
        </p:grpSpPr>
        <p:pic>
          <p:nvPicPr>
            <p:cNvPr id="20" name="Picture 2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5067376" y="223338"/>
              <a:ext cx="420953" cy="420953"/>
            </a:xfrm>
            <a:prstGeom prst="rect">
              <a:avLst/>
            </a:prstGeom>
          </p:spPr>
        </p:pic>
        <p:pic>
          <p:nvPicPr>
            <p:cNvPr id="21" name="Picture 2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27169" y="321280"/>
              <a:ext cx="2250683" cy="225068"/>
            </a:xfrm>
            <a:prstGeom prst="rect">
              <a:avLst/>
            </a:prstGeom>
          </p:spPr>
        </p:pic>
        <p:sp>
          <p:nvSpPr>
            <p:cNvPr id="22" name="AutoShape 22"/>
            <p:cNvSpPr/>
            <p:nvPr/>
          </p:nvSpPr>
          <p:spPr>
            <a:xfrm>
              <a:off x="0" y="0"/>
              <a:ext cx="3027169" cy="867629"/>
            </a:xfrm>
            <a:prstGeom prst="rect">
              <a:avLst/>
            </a:prstGeom>
            <a:solidFill>
              <a:srgbClr val="191919"/>
            </a:solidFill>
          </p:spPr>
        </p:sp>
        <p:sp>
          <p:nvSpPr>
            <p:cNvPr id="23" name="TextBox 23"/>
            <p:cNvSpPr txBox="1"/>
            <p:nvPr/>
          </p:nvSpPr>
          <p:spPr>
            <a:xfrm>
              <a:off x="251050" y="186800"/>
              <a:ext cx="2525070" cy="446404"/>
            </a:xfrm>
            <a:prstGeom prst="rect">
              <a:avLst/>
            </a:prstGeom>
          </p:spPr>
          <p:txBody>
            <a:bodyPr lIns="0" tIns="0" rIns="0" bIns="0" rtlCol="0" anchor="t">
              <a:spAutoFit/>
            </a:bodyPr>
            <a:lstStyle/>
            <a:p>
              <a:pPr algn="ctr">
                <a:lnSpc>
                  <a:spcPts val="2850"/>
                </a:lnSpc>
              </a:pPr>
              <a:r>
                <a:rPr lang="en-US" sz="1900" spc="95">
                  <a:solidFill>
                    <a:srgbClr val="FFFFFF"/>
                  </a:solidFill>
                  <a:latin typeface="Times Neue Roman Bold"/>
                </a:rPr>
                <a:t>BANGLADESH</a:t>
              </a:r>
            </a:p>
          </p:txBody>
        </p:sp>
      </p:grpSp>
      <p:grpSp>
        <p:nvGrpSpPr>
          <p:cNvPr id="24" name="Group 24"/>
          <p:cNvGrpSpPr/>
          <p:nvPr/>
        </p:nvGrpSpPr>
        <p:grpSpPr>
          <a:xfrm>
            <a:off x="10331622" y="6549033"/>
            <a:ext cx="4274104" cy="650722"/>
            <a:chOff x="0" y="0"/>
            <a:chExt cx="5698806" cy="867629"/>
          </a:xfrm>
        </p:grpSpPr>
        <p:pic>
          <p:nvPicPr>
            <p:cNvPr id="25" name="Picture 25"/>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5277853" y="223338"/>
              <a:ext cx="420953" cy="420953"/>
            </a:xfrm>
            <a:prstGeom prst="rect">
              <a:avLst/>
            </a:prstGeom>
          </p:spPr>
        </p:pic>
        <p:sp>
          <p:nvSpPr>
            <p:cNvPr id="26" name="AutoShape 26"/>
            <p:cNvSpPr/>
            <p:nvPr/>
          </p:nvSpPr>
          <p:spPr>
            <a:xfrm>
              <a:off x="0" y="0"/>
              <a:ext cx="3027169" cy="867629"/>
            </a:xfrm>
            <a:prstGeom prst="rect">
              <a:avLst/>
            </a:prstGeom>
            <a:solidFill>
              <a:srgbClr val="13538A"/>
            </a:solidFill>
          </p:spPr>
        </p:sp>
        <p:sp>
          <p:nvSpPr>
            <p:cNvPr id="27" name="TextBox 27"/>
            <p:cNvSpPr txBox="1"/>
            <p:nvPr/>
          </p:nvSpPr>
          <p:spPr>
            <a:xfrm>
              <a:off x="251050" y="109964"/>
              <a:ext cx="2525070" cy="571500"/>
            </a:xfrm>
            <a:prstGeom prst="rect">
              <a:avLst/>
            </a:prstGeom>
          </p:spPr>
          <p:txBody>
            <a:bodyPr lIns="0" tIns="0" rIns="0" bIns="0" rtlCol="0" anchor="t">
              <a:spAutoFit/>
            </a:bodyPr>
            <a:lstStyle/>
            <a:p>
              <a:pPr algn="ctr">
                <a:lnSpc>
                  <a:spcPts val="3749"/>
                </a:lnSpc>
              </a:pPr>
              <a:r>
                <a:rPr lang="en-US" sz="2499" spc="124">
                  <a:solidFill>
                    <a:srgbClr val="FFFFFF"/>
                  </a:solidFill>
                  <a:latin typeface="Times Neue Roman"/>
                </a:rPr>
                <a:t>INDONESIA</a:t>
              </a:r>
            </a:p>
          </p:txBody>
        </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27169" y="321280"/>
              <a:ext cx="2250683" cy="225068"/>
            </a:xfrm>
            <a:prstGeom prst="rect">
              <a:avLst/>
            </a:prstGeom>
          </p:spPr>
        </p:pic>
      </p:grpSp>
      <p:sp>
        <p:nvSpPr>
          <p:cNvPr id="29" name="AutoShape 29"/>
          <p:cNvSpPr/>
          <p:nvPr/>
        </p:nvSpPr>
        <p:spPr>
          <a:xfrm rot="27254">
            <a:off x="13223982" y="5670087"/>
            <a:ext cx="2201201" cy="0"/>
          </a:xfrm>
          <a:prstGeom prst="line">
            <a:avLst/>
          </a:prstGeom>
          <a:ln w="76200" cap="flat">
            <a:solidFill>
              <a:srgbClr val="000000"/>
            </a:solidFill>
            <a:prstDash val="solid"/>
            <a:headEnd type="none" w="sm" len="sm"/>
            <a:tailEnd type="none" w="sm" len="sm"/>
          </a:ln>
        </p:spPr>
      </p:sp>
      <p:grpSp>
        <p:nvGrpSpPr>
          <p:cNvPr id="30" name="Group 30"/>
          <p:cNvGrpSpPr/>
          <p:nvPr/>
        </p:nvGrpSpPr>
        <p:grpSpPr>
          <a:xfrm>
            <a:off x="12120840" y="5440290"/>
            <a:ext cx="2049198" cy="746650"/>
            <a:chOff x="0" y="0"/>
            <a:chExt cx="539706" cy="196649"/>
          </a:xfrm>
        </p:grpSpPr>
        <p:sp>
          <p:nvSpPr>
            <p:cNvPr id="31" name="Freeform 31"/>
            <p:cNvSpPr/>
            <p:nvPr/>
          </p:nvSpPr>
          <p:spPr>
            <a:xfrm>
              <a:off x="0" y="0"/>
              <a:ext cx="539706" cy="196649"/>
            </a:xfrm>
            <a:custGeom>
              <a:avLst/>
              <a:gdLst/>
              <a:ahLst/>
              <a:cxnLst/>
              <a:rect l="l" t="t" r="r" b="b"/>
              <a:pathLst>
                <a:path w="539706" h="196649">
                  <a:moveTo>
                    <a:pt x="0" y="0"/>
                  </a:moveTo>
                  <a:lnTo>
                    <a:pt x="539706" y="0"/>
                  </a:lnTo>
                  <a:lnTo>
                    <a:pt x="539706" y="196649"/>
                  </a:lnTo>
                  <a:lnTo>
                    <a:pt x="0" y="196649"/>
                  </a:lnTo>
                  <a:close/>
                </a:path>
              </a:pathLst>
            </a:custGeom>
            <a:solidFill>
              <a:srgbClr val="191919"/>
            </a:soli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15425142" y="5516825"/>
            <a:ext cx="403373" cy="403373"/>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1919"/>
            </a:solidFill>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36" name="Group 36"/>
          <p:cNvGrpSpPr/>
          <p:nvPr/>
        </p:nvGrpSpPr>
        <p:grpSpPr>
          <a:xfrm>
            <a:off x="0" y="112780"/>
            <a:ext cx="8871698" cy="10174220"/>
            <a:chOff x="0" y="0"/>
            <a:chExt cx="2336579" cy="2679630"/>
          </a:xfrm>
        </p:grpSpPr>
        <p:sp>
          <p:nvSpPr>
            <p:cNvPr id="37" name="Freeform 37"/>
            <p:cNvSpPr/>
            <p:nvPr/>
          </p:nvSpPr>
          <p:spPr>
            <a:xfrm>
              <a:off x="0" y="0"/>
              <a:ext cx="2336579" cy="2679630"/>
            </a:xfrm>
            <a:custGeom>
              <a:avLst/>
              <a:gdLst/>
              <a:ahLst/>
              <a:cxnLst/>
              <a:rect l="l" t="t" r="r" b="b"/>
              <a:pathLst>
                <a:path w="2336579" h="2679630">
                  <a:moveTo>
                    <a:pt x="0" y="0"/>
                  </a:moveTo>
                  <a:lnTo>
                    <a:pt x="2336579" y="0"/>
                  </a:lnTo>
                  <a:lnTo>
                    <a:pt x="2336579" y="2679630"/>
                  </a:lnTo>
                  <a:lnTo>
                    <a:pt x="0" y="2679630"/>
                  </a:lnTo>
                  <a:close/>
                </a:path>
              </a:pathLst>
            </a:custGeom>
            <a:solidFill>
              <a:srgbClr val="F8F8F8"/>
            </a:solidFill>
          </p:spPr>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9" name="Group 39"/>
          <p:cNvGrpSpPr/>
          <p:nvPr/>
        </p:nvGrpSpPr>
        <p:grpSpPr>
          <a:xfrm>
            <a:off x="7260857" y="4119453"/>
            <a:ext cx="4859982" cy="650722"/>
            <a:chOff x="0" y="0"/>
            <a:chExt cx="6479976" cy="867629"/>
          </a:xfrm>
        </p:grpSpPr>
        <p:pic>
          <p:nvPicPr>
            <p:cNvPr id="40" name="Picture 4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808340" y="321280"/>
              <a:ext cx="2250683" cy="225068"/>
            </a:xfrm>
            <a:prstGeom prst="rect">
              <a:avLst/>
            </a:prstGeom>
          </p:spPr>
        </p:pic>
        <p:pic>
          <p:nvPicPr>
            <p:cNvPr id="41" name="Picture 41"/>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6059023" y="223338"/>
              <a:ext cx="420953" cy="420953"/>
            </a:xfrm>
            <a:prstGeom prst="rect">
              <a:avLst/>
            </a:prstGeom>
          </p:spPr>
        </p:pic>
        <p:sp>
          <p:nvSpPr>
            <p:cNvPr id="42" name="AutoShape 42"/>
            <p:cNvSpPr/>
            <p:nvPr/>
          </p:nvSpPr>
          <p:spPr>
            <a:xfrm>
              <a:off x="0" y="0"/>
              <a:ext cx="3808340" cy="867629"/>
            </a:xfrm>
            <a:prstGeom prst="rect">
              <a:avLst/>
            </a:prstGeom>
            <a:solidFill>
              <a:srgbClr val="37C9EF"/>
            </a:solidFill>
          </p:spPr>
        </p:sp>
        <p:sp>
          <p:nvSpPr>
            <p:cNvPr id="43" name="TextBox 43"/>
            <p:cNvSpPr txBox="1"/>
            <p:nvPr/>
          </p:nvSpPr>
          <p:spPr>
            <a:xfrm>
              <a:off x="274025" y="109964"/>
              <a:ext cx="3260289" cy="571500"/>
            </a:xfrm>
            <a:prstGeom prst="rect">
              <a:avLst/>
            </a:prstGeom>
          </p:spPr>
          <p:txBody>
            <a:bodyPr lIns="0" tIns="0" rIns="0" bIns="0" rtlCol="0" anchor="t">
              <a:spAutoFit/>
            </a:bodyPr>
            <a:lstStyle/>
            <a:p>
              <a:pPr algn="ctr">
                <a:lnSpc>
                  <a:spcPts val="3749"/>
                </a:lnSpc>
              </a:pPr>
              <a:r>
                <a:rPr lang="en-US" sz="2499" spc="124">
                  <a:solidFill>
                    <a:srgbClr val="FFFFFF"/>
                  </a:solidFill>
                  <a:latin typeface="Times Neue Roman Bold"/>
                </a:rPr>
                <a:t>INDIA</a:t>
              </a:r>
            </a:p>
          </p:txBody>
        </p:sp>
      </p:grpSp>
      <p:grpSp>
        <p:nvGrpSpPr>
          <p:cNvPr id="44" name="Group 44"/>
          <p:cNvGrpSpPr/>
          <p:nvPr/>
        </p:nvGrpSpPr>
        <p:grpSpPr>
          <a:xfrm>
            <a:off x="8739530" y="-905323"/>
            <a:ext cx="9658350" cy="2781300"/>
            <a:chOff x="0" y="0"/>
            <a:chExt cx="2543763" cy="732523"/>
          </a:xfrm>
        </p:grpSpPr>
        <p:sp>
          <p:nvSpPr>
            <p:cNvPr id="45" name="Freeform 45"/>
            <p:cNvSpPr/>
            <p:nvPr/>
          </p:nvSpPr>
          <p:spPr>
            <a:xfrm>
              <a:off x="0" y="0"/>
              <a:ext cx="2543763" cy="732523"/>
            </a:xfrm>
            <a:custGeom>
              <a:avLst/>
              <a:gdLst/>
              <a:ahLst/>
              <a:cxnLst/>
              <a:rect l="l" t="t" r="r" b="b"/>
              <a:pathLst>
                <a:path w="2543763" h="732523">
                  <a:moveTo>
                    <a:pt x="0" y="0"/>
                  </a:moveTo>
                  <a:lnTo>
                    <a:pt x="2543763" y="0"/>
                  </a:lnTo>
                  <a:lnTo>
                    <a:pt x="2543763" y="732523"/>
                  </a:lnTo>
                  <a:lnTo>
                    <a:pt x="0" y="732523"/>
                  </a:lnTo>
                  <a:close/>
                </a:path>
              </a:pathLst>
            </a:custGeom>
            <a:solidFill>
              <a:srgbClr val="F8F8F8"/>
            </a:solidFill>
          </p:spPr>
        </p:sp>
        <p:sp>
          <p:nvSpPr>
            <p:cNvPr id="46" name="TextBox 4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47" name="TextBox 47"/>
          <p:cNvSpPr txBox="1"/>
          <p:nvPr/>
        </p:nvSpPr>
        <p:spPr>
          <a:xfrm>
            <a:off x="860215" y="161477"/>
            <a:ext cx="16959604" cy="952500"/>
          </a:xfrm>
          <a:prstGeom prst="rect">
            <a:avLst/>
          </a:prstGeom>
        </p:spPr>
        <p:txBody>
          <a:bodyPr lIns="0" tIns="0" rIns="0" bIns="0" rtlCol="0" anchor="t">
            <a:spAutoFit/>
          </a:bodyPr>
          <a:lstStyle/>
          <a:p>
            <a:pPr algn="ctr">
              <a:lnSpc>
                <a:spcPts val="7560"/>
              </a:lnSpc>
            </a:pPr>
            <a:r>
              <a:rPr lang="en-US" sz="6300">
                <a:solidFill>
                  <a:srgbClr val="01003B"/>
                </a:solidFill>
                <a:latin typeface="Times Neue Roman Bold"/>
              </a:rPr>
              <a:t>MARKETS IN APAC REGION</a:t>
            </a:r>
          </a:p>
        </p:txBody>
      </p:sp>
      <p:sp>
        <p:nvSpPr>
          <p:cNvPr id="48" name="TextBox 48"/>
          <p:cNvSpPr txBox="1"/>
          <p:nvPr/>
        </p:nvSpPr>
        <p:spPr>
          <a:xfrm>
            <a:off x="12120840" y="5545065"/>
            <a:ext cx="2049198" cy="405765"/>
          </a:xfrm>
          <a:prstGeom prst="rect">
            <a:avLst/>
          </a:prstGeom>
        </p:spPr>
        <p:txBody>
          <a:bodyPr lIns="0" tIns="0" rIns="0" bIns="0" rtlCol="0" anchor="t">
            <a:spAutoFit/>
          </a:bodyPr>
          <a:lstStyle/>
          <a:p>
            <a:pPr algn="ctr">
              <a:lnSpc>
                <a:spcPts val="3359"/>
              </a:lnSpc>
              <a:spcBef>
                <a:spcPct val="0"/>
              </a:spcBef>
            </a:pPr>
            <a:r>
              <a:rPr lang="en-US" sz="2400">
                <a:solidFill>
                  <a:srgbClr val="F8F8F8"/>
                </a:solidFill>
                <a:latin typeface="IBM Plex Sans"/>
              </a:rPr>
              <a:t>PHILIPINES</a:t>
            </a:r>
          </a:p>
        </p:txBody>
      </p:sp>
      <p:sp>
        <p:nvSpPr>
          <p:cNvPr id="49" name="TextBox 49"/>
          <p:cNvSpPr txBox="1"/>
          <p:nvPr/>
        </p:nvSpPr>
        <p:spPr>
          <a:xfrm>
            <a:off x="472204" y="1963610"/>
            <a:ext cx="7927290" cy="7633336"/>
          </a:xfrm>
          <a:prstGeom prst="rect">
            <a:avLst/>
          </a:prstGeom>
        </p:spPr>
        <p:txBody>
          <a:bodyPr lIns="0" tIns="0" rIns="0" bIns="0" rtlCol="0" anchor="t">
            <a:spAutoFit/>
          </a:bodyPr>
          <a:lstStyle/>
          <a:p>
            <a:pPr>
              <a:lnSpc>
                <a:spcPts val="5039"/>
              </a:lnSpc>
              <a:spcBef>
                <a:spcPct val="0"/>
              </a:spcBef>
            </a:pPr>
            <a:r>
              <a:rPr lang="en-US" sz="3599">
                <a:solidFill>
                  <a:srgbClr val="000000"/>
                </a:solidFill>
                <a:latin typeface="Times Neue Roman"/>
              </a:rPr>
              <a:t>Atliq is one of the leading computer </a:t>
            </a:r>
          </a:p>
          <a:p>
            <a:pPr>
              <a:lnSpc>
                <a:spcPts val="5039"/>
              </a:lnSpc>
              <a:spcBef>
                <a:spcPct val="0"/>
              </a:spcBef>
            </a:pPr>
            <a:r>
              <a:rPr lang="en-US" sz="3599">
                <a:solidFill>
                  <a:srgbClr val="000000"/>
                </a:solidFill>
                <a:latin typeface="Times Neue Roman"/>
              </a:rPr>
              <a:t>hardware producer in India  and is well expanded all over the world the markets that is operate in APAC Region are </a:t>
            </a:r>
          </a:p>
          <a:p>
            <a:pPr>
              <a:lnSpc>
                <a:spcPts val="5039"/>
              </a:lnSpc>
              <a:spcBef>
                <a:spcPct val="0"/>
              </a:spcBef>
            </a:pPr>
            <a:r>
              <a:rPr lang="en-US" sz="3599">
                <a:solidFill>
                  <a:srgbClr val="000000"/>
                </a:solidFill>
                <a:latin typeface="Times Neue Roman"/>
              </a:rPr>
              <a:t>as follows:</a:t>
            </a:r>
          </a:p>
          <a:p>
            <a:pPr>
              <a:lnSpc>
                <a:spcPts val="5039"/>
              </a:lnSpc>
              <a:spcBef>
                <a:spcPct val="0"/>
              </a:spcBef>
            </a:pPr>
            <a:r>
              <a:rPr lang="en-US" sz="3599">
                <a:solidFill>
                  <a:srgbClr val="000000"/>
                </a:solidFill>
                <a:latin typeface="Times Neue Roman"/>
              </a:rPr>
              <a:t>• India</a:t>
            </a:r>
          </a:p>
          <a:p>
            <a:pPr>
              <a:lnSpc>
                <a:spcPts val="5039"/>
              </a:lnSpc>
              <a:spcBef>
                <a:spcPct val="0"/>
              </a:spcBef>
            </a:pPr>
            <a:r>
              <a:rPr lang="en-US" sz="3599">
                <a:solidFill>
                  <a:srgbClr val="000000"/>
                </a:solidFill>
                <a:latin typeface="Times Neue Roman"/>
              </a:rPr>
              <a:t>• Indonesia</a:t>
            </a:r>
          </a:p>
          <a:p>
            <a:pPr>
              <a:lnSpc>
                <a:spcPts val="5039"/>
              </a:lnSpc>
              <a:spcBef>
                <a:spcPct val="0"/>
              </a:spcBef>
            </a:pPr>
            <a:r>
              <a:rPr lang="en-US" sz="3599">
                <a:solidFill>
                  <a:srgbClr val="000000"/>
                </a:solidFill>
                <a:latin typeface="Times Neue Roman"/>
              </a:rPr>
              <a:t>• Phillipines</a:t>
            </a:r>
          </a:p>
          <a:p>
            <a:pPr>
              <a:lnSpc>
                <a:spcPts val="5039"/>
              </a:lnSpc>
              <a:spcBef>
                <a:spcPct val="0"/>
              </a:spcBef>
            </a:pPr>
            <a:r>
              <a:rPr lang="en-US" sz="3599">
                <a:solidFill>
                  <a:srgbClr val="000000"/>
                </a:solidFill>
                <a:latin typeface="Times Neue Roman"/>
              </a:rPr>
              <a:t>• Bangladesh</a:t>
            </a:r>
          </a:p>
          <a:p>
            <a:pPr>
              <a:lnSpc>
                <a:spcPts val="5039"/>
              </a:lnSpc>
              <a:spcBef>
                <a:spcPct val="0"/>
              </a:spcBef>
            </a:pPr>
            <a:r>
              <a:rPr lang="en-US" sz="3599">
                <a:solidFill>
                  <a:srgbClr val="000000"/>
                </a:solidFill>
                <a:latin typeface="Times Neue Roman"/>
              </a:rPr>
              <a:t>• Australia</a:t>
            </a:r>
          </a:p>
          <a:p>
            <a:pPr>
              <a:lnSpc>
                <a:spcPts val="5039"/>
              </a:lnSpc>
              <a:spcBef>
                <a:spcPct val="0"/>
              </a:spcBef>
            </a:pPr>
            <a:r>
              <a:rPr lang="en-US" sz="3599">
                <a:solidFill>
                  <a:srgbClr val="000000"/>
                </a:solidFill>
                <a:latin typeface="Times Neue Roman"/>
              </a:rPr>
              <a:t>• Japan </a:t>
            </a:r>
          </a:p>
          <a:p>
            <a:pPr>
              <a:lnSpc>
                <a:spcPts val="5039"/>
              </a:lnSpc>
              <a:spcBef>
                <a:spcPct val="0"/>
              </a:spcBef>
            </a:pPr>
            <a:r>
              <a:rPr lang="en-US" sz="3599">
                <a:solidFill>
                  <a:srgbClr val="000000"/>
                </a:solidFill>
                <a:latin typeface="Times Neue Roman"/>
              </a:rPr>
              <a:t>• South Korea</a:t>
            </a:r>
          </a:p>
        </p:txBody>
      </p:sp>
      <p:pic>
        <p:nvPicPr>
          <p:cNvPr id="50" name="Picture 50"/>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2159446">
            <a:off x="13111917" y="-3539846"/>
            <a:ext cx="7814506" cy="63084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4000"/>
          </a:blip>
          <a:srcRect t="7812" b="7812"/>
          <a:stretch>
            <a:fillRect/>
          </a:stretch>
        </p:blipFill>
        <p:spPr>
          <a:xfrm>
            <a:off x="0" y="0"/>
            <a:ext cx="18288000" cy="10287000"/>
          </a:xfrm>
          <a:prstGeom prst="rect">
            <a:avLst/>
          </a:prstGeom>
        </p:spPr>
      </p:pic>
      <p:pic>
        <p:nvPicPr>
          <p:cNvPr id="28" name="Picture 2">
            <a:extLst>
              <a:ext uri="{FF2B5EF4-FFF2-40B4-BE49-F238E27FC236}">
                <a16:creationId xmlns:a16="http://schemas.microsoft.com/office/drawing/2014/main" id="{B6FD8249-DA48-817B-A311-545F2917F696}"/>
              </a:ext>
            </a:extLst>
          </p:cNvPr>
          <p:cNvPicPr>
            <a:picLocks noChangeAspect="1"/>
          </p:cNvPicPr>
          <p:nvPr/>
        </p:nvPicPr>
        <p:blipFill>
          <a:blip r:embed="rId3"/>
          <a:srcRect t="7812" b="7812"/>
          <a:stretch>
            <a:fillRect/>
          </a:stretch>
        </p:blipFill>
        <p:spPr>
          <a:xfrm>
            <a:off x="-180340" y="0"/>
            <a:ext cx="18468340" cy="10388441"/>
          </a:xfrm>
          <a:prstGeom prst="rect">
            <a:avLst/>
          </a:prstGeom>
        </p:spPr>
      </p:pic>
      <p:grpSp>
        <p:nvGrpSpPr>
          <p:cNvPr id="3" name="Group 3"/>
          <p:cNvGrpSpPr/>
          <p:nvPr/>
        </p:nvGrpSpPr>
        <p:grpSpPr>
          <a:xfrm>
            <a:off x="8098840" y="1430256"/>
            <a:ext cx="3989911" cy="2249058"/>
            <a:chOff x="0" y="-76200"/>
            <a:chExt cx="1050841" cy="592345"/>
          </a:xfrm>
        </p:grpSpPr>
        <p:sp>
          <p:nvSpPr>
            <p:cNvPr id="4" name="Freeform 4"/>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a:noFill/>
            </a:ln>
          </p:spPr>
        </p:sp>
        <p:sp>
          <p:nvSpPr>
            <p:cNvPr id="5" name="TextBox 5"/>
            <p:cNvSpPr txBox="1"/>
            <p:nvPr/>
          </p:nvSpPr>
          <p:spPr>
            <a:xfrm>
              <a:off x="0" y="-76200"/>
              <a:ext cx="1050841" cy="592345"/>
            </a:xfrm>
            <a:prstGeom prst="rect">
              <a:avLst/>
            </a:prstGeom>
          </p:spPr>
          <p:txBody>
            <a:bodyPr lIns="50800" tIns="50800" rIns="50800" bIns="50800" rtlCol="0" anchor="ctr"/>
            <a:lstStyle/>
            <a:p>
              <a:pPr marL="0" lvl="0" indent="0" algn="ctr">
                <a:lnSpc>
                  <a:spcPts val="5599"/>
                </a:lnSpc>
                <a:spcBef>
                  <a:spcPct val="0"/>
                </a:spcBef>
              </a:pPr>
              <a:r>
                <a:rPr lang="en-US" sz="3999" dirty="0">
                  <a:solidFill>
                    <a:srgbClr val="F8F8F8"/>
                  </a:solidFill>
                  <a:latin typeface="Be Vietnam"/>
                </a:rPr>
                <a:t>245</a:t>
              </a:r>
            </a:p>
          </p:txBody>
        </p:sp>
      </p:grpSp>
      <p:grpSp>
        <p:nvGrpSpPr>
          <p:cNvPr id="7" name="Group 7"/>
          <p:cNvGrpSpPr/>
          <p:nvPr/>
        </p:nvGrpSpPr>
        <p:grpSpPr>
          <a:xfrm>
            <a:off x="524028" y="323938"/>
            <a:ext cx="16735272" cy="1637843"/>
            <a:chOff x="0" y="0"/>
            <a:chExt cx="22313695" cy="2183791"/>
          </a:xfrm>
        </p:grpSpPr>
        <p:sp>
          <p:nvSpPr>
            <p:cNvPr id="8" name="TextBox 8"/>
            <p:cNvSpPr txBox="1"/>
            <p:nvPr/>
          </p:nvSpPr>
          <p:spPr>
            <a:xfrm>
              <a:off x="0" y="0"/>
              <a:ext cx="22313695" cy="1219200"/>
            </a:xfrm>
            <a:prstGeom prst="rect">
              <a:avLst/>
            </a:prstGeom>
          </p:spPr>
          <p:txBody>
            <a:bodyPr lIns="0" tIns="0" rIns="0" bIns="0" rtlCol="0" anchor="t">
              <a:spAutoFit/>
            </a:bodyPr>
            <a:lstStyle/>
            <a:p>
              <a:pPr algn="ctr">
                <a:lnSpc>
                  <a:spcPts val="7245"/>
                </a:lnSpc>
              </a:pPr>
              <a:r>
                <a:rPr lang="en-US" sz="6037">
                  <a:solidFill>
                    <a:srgbClr val="000000"/>
                  </a:solidFill>
                  <a:latin typeface="Times Neue Roman Bold"/>
                </a:rPr>
                <a:t>UNIQUE PRODUCTS </a:t>
              </a:r>
            </a:p>
          </p:txBody>
        </p:sp>
        <p:sp>
          <p:nvSpPr>
            <p:cNvPr id="9" name="TextBox 9"/>
            <p:cNvSpPr txBox="1"/>
            <p:nvPr/>
          </p:nvSpPr>
          <p:spPr>
            <a:xfrm>
              <a:off x="0" y="1708880"/>
              <a:ext cx="17523750" cy="474910"/>
            </a:xfrm>
            <a:prstGeom prst="rect">
              <a:avLst/>
            </a:prstGeom>
          </p:spPr>
          <p:txBody>
            <a:bodyPr lIns="0" tIns="0" rIns="0" bIns="0" rtlCol="0" anchor="t">
              <a:spAutoFit/>
            </a:bodyPr>
            <a:lstStyle/>
            <a:p>
              <a:pPr algn="l">
                <a:lnSpc>
                  <a:spcPts val="2961"/>
                </a:lnSpc>
              </a:pPr>
              <a:endParaRPr/>
            </a:p>
          </p:txBody>
        </p:sp>
      </p:grpSp>
      <p:grpSp>
        <p:nvGrpSpPr>
          <p:cNvPr id="10" name="Group 10"/>
          <p:cNvGrpSpPr/>
          <p:nvPr/>
        </p:nvGrpSpPr>
        <p:grpSpPr>
          <a:xfrm>
            <a:off x="12088751" y="2073875"/>
            <a:ext cx="5747745" cy="1605441"/>
            <a:chOff x="0" y="0"/>
            <a:chExt cx="7663660" cy="2140589"/>
          </a:xfrm>
        </p:grpSpPr>
        <p:sp>
          <p:nvSpPr>
            <p:cNvPr id="11" name="TextBox 11"/>
            <p:cNvSpPr txBox="1"/>
            <p:nvPr/>
          </p:nvSpPr>
          <p:spPr>
            <a:xfrm>
              <a:off x="0" y="-38100"/>
              <a:ext cx="7663660" cy="1380813"/>
            </a:xfrm>
            <a:prstGeom prst="rect">
              <a:avLst/>
            </a:prstGeom>
          </p:spPr>
          <p:txBody>
            <a:bodyPr lIns="0" tIns="0" rIns="0" bIns="0" rtlCol="0" anchor="t">
              <a:spAutoFit/>
            </a:bodyPr>
            <a:lstStyle/>
            <a:p>
              <a:pPr marL="0" lvl="0" indent="0" algn="ctr">
                <a:lnSpc>
                  <a:spcPts val="4167"/>
                </a:lnSpc>
                <a:spcBef>
                  <a:spcPct val="0"/>
                </a:spcBef>
              </a:pPr>
              <a:r>
                <a:rPr lang="en-US" sz="3205" spc="278">
                  <a:solidFill>
                    <a:srgbClr val="191919"/>
                  </a:solidFill>
                  <a:latin typeface="Times Neue Roman Bold"/>
                </a:rPr>
                <a:t>UNIQUE PRODUCTS IN 2020</a:t>
              </a:r>
            </a:p>
          </p:txBody>
        </p:sp>
        <p:sp>
          <p:nvSpPr>
            <p:cNvPr id="12" name="TextBox 12"/>
            <p:cNvSpPr txBox="1"/>
            <p:nvPr/>
          </p:nvSpPr>
          <p:spPr>
            <a:xfrm>
              <a:off x="0" y="1436036"/>
              <a:ext cx="7663660" cy="704552"/>
            </a:xfrm>
            <a:prstGeom prst="rect">
              <a:avLst/>
            </a:prstGeom>
          </p:spPr>
          <p:txBody>
            <a:bodyPr lIns="0" tIns="0" rIns="0" bIns="0" rtlCol="0" anchor="t">
              <a:spAutoFit/>
            </a:bodyPr>
            <a:lstStyle/>
            <a:p>
              <a:pPr>
                <a:lnSpc>
                  <a:spcPts val="4488"/>
                </a:lnSpc>
              </a:pPr>
              <a:endParaRPr/>
            </a:p>
          </p:txBody>
        </p:sp>
      </p:grpSp>
      <p:grpSp>
        <p:nvGrpSpPr>
          <p:cNvPr id="13" name="Group 13"/>
          <p:cNvGrpSpPr/>
          <p:nvPr/>
        </p:nvGrpSpPr>
        <p:grpSpPr>
          <a:xfrm>
            <a:off x="8098840" y="4140262"/>
            <a:ext cx="3989911" cy="2249058"/>
            <a:chOff x="0" y="-76200"/>
            <a:chExt cx="1050841" cy="592345"/>
          </a:xfrm>
        </p:grpSpPr>
        <p:sp>
          <p:nvSpPr>
            <p:cNvPr id="14" name="Freeform 14"/>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p:spPr>
        </p:sp>
        <p:sp>
          <p:nvSpPr>
            <p:cNvPr id="15" name="TextBox 15"/>
            <p:cNvSpPr txBox="1"/>
            <p:nvPr/>
          </p:nvSpPr>
          <p:spPr>
            <a:xfrm>
              <a:off x="0" y="-76200"/>
              <a:ext cx="1050841" cy="592345"/>
            </a:xfrm>
            <a:prstGeom prst="rect">
              <a:avLst/>
            </a:prstGeom>
          </p:spPr>
          <p:txBody>
            <a:bodyPr lIns="50800" tIns="50800" rIns="50800" bIns="50800" rtlCol="0" anchor="ctr"/>
            <a:lstStyle/>
            <a:p>
              <a:pPr algn="ctr">
                <a:lnSpc>
                  <a:spcPts val="5599"/>
                </a:lnSpc>
              </a:pPr>
              <a:r>
                <a:rPr lang="en-US" sz="3999" dirty="0">
                  <a:solidFill>
                    <a:srgbClr val="F8F8F8"/>
                  </a:solidFill>
                  <a:latin typeface="Be Vietnam"/>
                </a:rPr>
                <a:t>102</a:t>
              </a:r>
            </a:p>
          </p:txBody>
        </p:sp>
      </p:grpSp>
      <p:grpSp>
        <p:nvGrpSpPr>
          <p:cNvPr id="16" name="Group 16"/>
          <p:cNvGrpSpPr/>
          <p:nvPr/>
        </p:nvGrpSpPr>
        <p:grpSpPr>
          <a:xfrm>
            <a:off x="12402557" y="4642047"/>
            <a:ext cx="5120133" cy="1418252"/>
            <a:chOff x="0" y="0"/>
            <a:chExt cx="6826844" cy="1891003"/>
          </a:xfrm>
        </p:grpSpPr>
        <p:sp>
          <p:nvSpPr>
            <p:cNvPr id="17" name="TextBox 17"/>
            <p:cNvSpPr txBox="1"/>
            <p:nvPr/>
          </p:nvSpPr>
          <p:spPr>
            <a:xfrm>
              <a:off x="0" y="-38100"/>
              <a:ext cx="6826844" cy="1331807"/>
            </a:xfrm>
            <a:prstGeom prst="rect">
              <a:avLst/>
            </a:prstGeom>
          </p:spPr>
          <p:txBody>
            <a:bodyPr lIns="0" tIns="0" rIns="0" bIns="0" rtlCol="0" anchor="t">
              <a:spAutoFit/>
            </a:bodyPr>
            <a:lstStyle/>
            <a:p>
              <a:pPr marL="0" lvl="0" indent="0" algn="ctr">
                <a:lnSpc>
                  <a:spcPts val="4029"/>
                </a:lnSpc>
                <a:spcBef>
                  <a:spcPct val="0"/>
                </a:spcBef>
              </a:pPr>
              <a:r>
                <a:rPr lang="en-US" sz="3099" spc="269">
                  <a:solidFill>
                    <a:srgbClr val="191919"/>
                  </a:solidFill>
                  <a:latin typeface="Times Neue Roman Bold"/>
                </a:rPr>
                <a:t>UNIQUE PRODUCT IN 2021</a:t>
              </a:r>
            </a:p>
          </p:txBody>
        </p:sp>
        <p:sp>
          <p:nvSpPr>
            <p:cNvPr id="18" name="TextBox 18"/>
            <p:cNvSpPr txBox="1"/>
            <p:nvPr/>
          </p:nvSpPr>
          <p:spPr>
            <a:xfrm>
              <a:off x="0" y="1365858"/>
              <a:ext cx="6826844" cy="525145"/>
            </a:xfrm>
            <a:prstGeom prst="rect">
              <a:avLst/>
            </a:prstGeom>
          </p:spPr>
          <p:txBody>
            <a:bodyPr lIns="0" tIns="0" rIns="0" bIns="0" rtlCol="0" anchor="t">
              <a:spAutoFit/>
            </a:bodyPr>
            <a:lstStyle/>
            <a:p>
              <a:pPr>
                <a:lnSpc>
                  <a:spcPts val="3359"/>
                </a:lnSpc>
              </a:pPr>
              <a:endParaRPr/>
            </a:p>
          </p:txBody>
        </p:sp>
      </p:grpSp>
      <p:sp>
        <p:nvSpPr>
          <p:cNvPr id="20" name="TextBox 20"/>
          <p:cNvSpPr txBox="1"/>
          <p:nvPr/>
        </p:nvSpPr>
        <p:spPr>
          <a:xfrm>
            <a:off x="14578523" y="9081724"/>
            <a:ext cx="1983121" cy="291465"/>
          </a:xfrm>
          <a:prstGeom prst="rect">
            <a:avLst/>
          </a:prstGeom>
        </p:spPr>
        <p:txBody>
          <a:bodyPr lIns="0" tIns="0" rIns="0" bIns="0" rtlCol="0" anchor="t">
            <a:spAutoFit/>
          </a:bodyPr>
          <a:lstStyle/>
          <a:p>
            <a:pPr marL="0" lvl="0" indent="0" algn="r">
              <a:lnSpc>
                <a:spcPts val="2340"/>
              </a:lnSpc>
              <a:spcBef>
                <a:spcPct val="0"/>
              </a:spcBef>
            </a:pPr>
            <a:endParaRPr/>
          </a:p>
        </p:txBody>
      </p:sp>
      <p:grpSp>
        <p:nvGrpSpPr>
          <p:cNvPr id="21" name="Group 21"/>
          <p:cNvGrpSpPr/>
          <p:nvPr/>
        </p:nvGrpSpPr>
        <p:grpSpPr>
          <a:xfrm>
            <a:off x="8098840" y="7065848"/>
            <a:ext cx="3989911" cy="2034926"/>
            <a:chOff x="0" y="-76200"/>
            <a:chExt cx="1050841" cy="535948"/>
          </a:xfrm>
        </p:grpSpPr>
        <p:sp>
          <p:nvSpPr>
            <p:cNvPr id="22" name="Freeform 22"/>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p:spPr>
          <p:txBody>
            <a:bodyPr/>
            <a:lstStyle/>
            <a:p>
              <a:endParaRPr lang="en-IN" dirty="0"/>
            </a:p>
          </p:txBody>
        </p:sp>
        <p:sp>
          <p:nvSpPr>
            <p:cNvPr id="23" name="TextBox 23"/>
            <p:cNvSpPr txBox="1"/>
            <p:nvPr/>
          </p:nvSpPr>
          <p:spPr>
            <a:xfrm>
              <a:off x="0" y="-76200"/>
              <a:ext cx="1050841" cy="535948"/>
            </a:xfrm>
            <a:prstGeom prst="rect">
              <a:avLst/>
            </a:prstGeom>
          </p:spPr>
          <p:txBody>
            <a:bodyPr lIns="50800" tIns="50800" rIns="50800" bIns="50800" rtlCol="0" anchor="ctr"/>
            <a:lstStyle/>
            <a:p>
              <a:pPr algn="ctr">
                <a:lnSpc>
                  <a:spcPts val="5599"/>
                </a:lnSpc>
              </a:pPr>
              <a:r>
                <a:rPr lang="en-US" sz="3999" dirty="0">
                  <a:solidFill>
                    <a:srgbClr val="F8F8F8"/>
                  </a:solidFill>
                  <a:latin typeface="Be Vietnam"/>
                </a:rPr>
                <a:t>-58.40%</a:t>
              </a:r>
            </a:p>
          </p:txBody>
        </p:sp>
      </p:grpSp>
      <p:grpSp>
        <p:nvGrpSpPr>
          <p:cNvPr id="24" name="Group 24"/>
          <p:cNvGrpSpPr/>
          <p:nvPr/>
        </p:nvGrpSpPr>
        <p:grpSpPr>
          <a:xfrm>
            <a:off x="12811220" y="7682522"/>
            <a:ext cx="4302807" cy="1418252"/>
            <a:chOff x="0" y="0"/>
            <a:chExt cx="5737076" cy="1891003"/>
          </a:xfrm>
        </p:grpSpPr>
        <p:sp>
          <p:nvSpPr>
            <p:cNvPr id="25" name="TextBox 25"/>
            <p:cNvSpPr txBox="1"/>
            <p:nvPr/>
          </p:nvSpPr>
          <p:spPr>
            <a:xfrm>
              <a:off x="0" y="-38100"/>
              <a:ext cx="5737076" cy="1331807"/>
            </a:xfrm>
            <a:prstGeom prst="rect">
              <a:avLst/>
            </a:prstGeom>
          </p:spPr>
          <p:txBody>
            <a:bodyPr lIns="0" tIns="0" rIns="0" bIns="0" rtlCol="0" anchor="t">
              <a:spAutoFit/>
            </a:bodyPr>
            <a:lstStyle/>
            <a:p>
              <a:pPr marL="0" lvl="0" indent="0" algn="ctr">
                <a:lnSpc>
                  <a:spcPts val="4029"/>
                </a:lnSpc>
                <a:spcBef>
                  <a:spcPct val="0"/>
                </a:spcBef>
              </a:pPr>
              <a:r>
                <a:rPr lang="en-US" sz="3099" spc="269">
                  <a:solidFill>
                    <a:srgbClr val="191919"/>
                  </a:solidFill>
                  <a:latin typeface="Times Neue Roman Bold"/>
                </a:rPr>
                <a:t>PERCENTAGE CHANGE</a:t>
              </a:r>
            </a:p>
          </p:txBody>
        </p:sp>
        <p:sp>
          <p:nvSpPr>
            <p:cNvPr id="26" name="TextBox 26"/>
            <p:cNvSpPr txBox="1"/>
            <p:nvPr/>
          </p:nvSpPr>
          <p:spPr>
            <a:xfrm>
              <a:off x="0" y="1365858"/>
              <a:ext cx="5737076" cy="525145"/>
            </a:xfrm>
            <a:prstGeom prst="rect">
              <a:avLst/>
            </a:prstGeom>
          </p:spPr>
          <p:txBody>
            <a:bodyPr lIns="0" tIns="0" rIns="0" bIns="0" rtlCol="0" anchor="t">
              <a:spAutoFit/>
            </a:bodyPr>
            <a:lstStyle/>
            <a:p>
              <a:pPr>
                <a:lnSpc>
                  <a:spcPts val="3359"/>
                </a:lnSpc>
              </a:pPr>
              <a:endParaRPr/>
            </a:p>
          </p:txBody>
        </p:sp>
      </p:grpSp>
      <p:sp>
        <p:nvSpPr>
          <p:cNvPr id="27" name="TextBox 27"/>
          <p:cNvSpPr txBox="1"/>
          <p:nvPr/>
        </p:nvSpPr>
        <p:spPr>
          <a:xfrm>
            <a:off x="702019" y="1624328"/>
            <a:ext cx="7082496" cy="7129612"/>
          </a:xfrm>
          <a:prstGeom prst="rect">
            <a:avLst/>
          </a:prstGeom>
        </p:spPr>
        <p:txBody>
          <a:bodyPr lIns="0" tIns="0" rIns="0" bIns="0" rtlCol="0" anchor="t">
            <a:spAutoFit/>
          </a:bodyPr>
          <a:lstStyle/>
          <a:p>
            <a:pPr>
              <a:lnSpc>
                <a:spcPts val="7079"/>
              </a:lnSpc>
              <a:spcBef>
                <a:spcPct val="0"/>
              </a:spcBef>
            </a:pPr>
            <a:r>
              <a:rPr lang="en-US" sz="5056">
                <a:solidFill>
                  <a:srgbClr val="191919"/>
                </a:solidFill>
                <a:latin typeface="Times Neue Roman"/>
              </a:rPr>
              <a:t>Unique Products that were introduced in year 2020 were 245 and unique products that were introduced in 2021 were 102 there was a decrease of 58.40% in introduction of new products.</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2412926" y="2785873"/>
            <a:ext cx="6409172" cy="6409172"/>
            <a:chOff x="0" y="0"/>
            <a:chExt cx="8545562" cy="8545562"/>
          </a:xfrm>
        </p:grpSpPr>
        <p:grpSp>
          <p:nvGrpSpPr>
            <p:cNvPr id="4" name="Group 4"/>
            <p:cNvGrpSpPr>
              <a:grpSpLocks noChangeAspect="1"/>
            </p:cNvGrpSpPr>
            <p:nvPr/>
          </p:nvGrpSpPr>
          <p:grpSpPr>
            <a:xfrm>
              <a:off x="0" y="0"/>
              <a:ext cx="8545562" cy="8545562"/>
              <a:chOff x="0" y="0"/>
              <a:chExt cx="2540000" cy="2540000"/>
            </a:xfrm>
          </p:grpSpPr>
          <p:sp>
            <p:nvSpPr>
              <p:cNvPr id="5" name="Freeform 5"/>
              <p:cNvSpPr/>
              <p:nvPr/>
            </p:nvSpPr>
            <p:spPr>
              <a:xfrm>
                <a:off x="1270000" y="0"/>
                <a:ext cx="1327067" cy="1901967"/>
              </a:xfrm>
              <a:custGeom>
                <a:avLst/>
                <a:gdLst/>
                <a:ahLst/>
                <a:cxnLst/>
                <a:rect l="l" t="t" r="r" b="b"/>
                <a:pathLst>
                  <a:path w="1327067" h="1901967">
                    <a:moveTo>
                      <a:pt x="0" y="0"/>
                    </a:moveTo>
                    <a:cubicBezTo>
                      <a:pt x="453102" y="0"/>
                      <a:pt x="871885" y="241400"/>
                      <a:pt x="1098976" y="633485"/>
                    </a:cubicBezTo>
                    <a:cubicBezTo>
                      <a:pt x="1326068" y="1025571"/>
                      <a:pt x="1327067" y="1508946"/>
                      <a:pt x="1101598" y="1901967"/>
                    </a:cubicBezTo>
                    <a:lnTo>
                      <a:pt x="0" y="1270000"/>
                    </a:lnTo>
                    <a:close/>
                  </a:path>
                </a:pathLst>
              </a:custGeom>
              <a:solidFill>
                <a:srgbClr val="FF007E"/>
              </a:solidFill>
            </p:spPr>
          </p:sp>
          <p:sp>
            <p:nvSpPr>
              <p:cNvPr id="6" name="Freeform 6"/>
              <p:cNvSpPr/>
              <p:nvPr/>
            </p:nvSpPr>
            <p:spPr>
              <a:xfrm>
                <a:off x="371488" y="1270000"/>
                <a:ext cx="2030318" cy="1317978"/>
              </a:xfrm>
              <a:custGeom>
                <a:avLst/>
                <a:gdLst/>
                <a:ahLst/>
                <a:cxnLst/>
                <a:rect l="l" t="t" r="r" b="b"/>
                <a:pathLst>
                  <a:path w="2030318" h="1317978">
                    <a:moveTo>
                      <a:pt x="2030318" y="576120"/>
                    </a:moveTo>
                    <a:cubicBezTo>
                      <a:pt x="1845804" y="938604"/>
                      <a:pt x="1498832" y="1190779"/>
                      <a:pt x="1097092" y="1254379"/>
                    </a:cubicBezTo>
                    <a:cubicBezTo>
                      <a:pt x="695352" y="1317978"/>
                      <a:pt x="287455" y="1185306"/>
                      <a:pt x="0" y="897539"/>
                    </a:cubicBezTo>
                    <a:lnTo>
                      <a:pt x="898512" y="0"/>
                    </a:lnTo>
                    <a:close/>
                  </a:path>
                </a:pathLst>
              </a:custGeom>
              <a:solidFill>
                <a:srgbClr val="E273EC"/>
              </a:solidFill>
            </p:spPr>
          </p:sp>
          <p:sp>
            <p:nvSpPr>
              <p:cNvPr id="7" name="Freeform 7"/>
              <p:cNvSpPr/>
              <p:nvPr/>
            </p:nvSpPr>
            <p:spPr>
              <a:xfrm>
                <a:off x="-131407" y="612062"/>
                <a:ext cx="1401407" cy="1599263"/>
              </a:xfrm>
              <a:custGeom>
                <a:avLst/>
                <a:gdLst/>
                <a:ahLst/>
                <a:cxnLst/>
                <a:rect l="l" t="t" r="r" b="b"/>
                <a:pathLst>
                  <a:path w="1401407" h="1599263">
                    <a:moveTo>
                      <a:pt x="548876" y="1599262"/>
                    </a:moveTo>
                    <a:cubicBezTo>
                      <a:pt x="98027" y="1190941"/>
                      <a:pt x="0" y="520279"/>
                      <a:pt x="315121" y="0"/>
                    </a:cubicBezTo>
                    <a:lnTo>
                      <a:pt x="1401407" y="657938"/>
                    </a:lnTo>
                    <a:close/>
                  </a:path>
                </a:pathLst>
              </a:custGeom>
              <a:solidFill>
                <a:srgbClr val="99B5FF"/>
              </a:solidFill>
            </p:spPr>
          </p:sp>
          <p:sp>
            <p:nvSpPr>
              <p:cNvPr id="8" name="Freeform 8"/>
              <p:cNvSpPr/>
              <p:nvPr/>
            </p:nvSpPr>
            <p:spPr>
              <a:xfrm>
                <a:off x="152188" y="167718"/>
                <a:ext cx="1117812" cy="1102282"/>
              </a:xfrm>
              <a:custGeom>
                <a:avLst/>
                <a:gdLst/>
                <a:ahLst/>
                <a:cxnLst/>
                <a:rect l="l" t="t" r="r" b="b"/>
                <a:pathLst>
                  <a:path w="1117812" h="1102282">
                    <a:moveTo>
                      <a:pt x="0" y="499458"/>
                    </a:moveTo>
                    <a:cubicBezTo>
                      <a:pt x="112542" y="290773"/>
                      <a:pt x="281254" y="117759"/>
                      <a:pt x="487039" y="0"/>
                    </a:cubicBezTo>
                    <a:lnTo>
                      <a:pt x="1117812" y="1102282"/>
                    </a:lnTo>
                    <a:close/>
                  </a:path>
                </a:pathLst>
              </a:custGeom>
              <a:solidFill>
                <a:srgbClr val="70E1FF"/>
              </a:solidFill>
            </p:spPr>
          </p:sp>
          <p:sp>
            <p:nvSpPr>
              <p:cNvPr id="9" name="Freeform 9"/>
              <p:cNvSpPr/>
              <p:nvPr/>
            </p:nvSpPr>
            <p:spPr>
              <a:xfrm>
                <a:off x="584924" y="5422"/>
                <a:ext cx="685076" cy="1264578"/>
              </a:xfrm>
              <a:custGeom>
                <a:avLst/>
                <a:gdLst/>
                <a:ahLst/>
                <a:cxnLst/>
                <a:rect l="l" t="t" r="r" b="b"/>
                <a:pathLst>
                  <a:path w="685076" h="1264578">
                    <a:moveTo>
                      <a:pt x="0" y="195199"/>
                    </a:moveTo>
                    <a:cubicBezTo>
                      <a:pt x="170958" y="85679"/>
                      <a:pt x="365681" y="18742"/>
                      <a:pt x="567844" y="0"/>
                    </a:cubicBezTo>
                    <a:lnTo>
                      <a:pt x="685076" y="1264578"/>
                    </a:lnTo>
                    <a:close/>
                  </a:path>
                </a:pathLst>
              </a:custGeom>
              <a:solidFill>
                <a:srgbClr val="A5FFFF"/>
              </a:solidFill>
            </p:spPr>
          </p:sp>
          <p:sp>
            <p:nvSpPr>
              <p:cNvPr id="10" name="Freeform 10"/>
              <p:cNvSpPr/>
              <p:nvPr/>
            </p:nvSpPr>
            <p:spPr>
              <a:xfrm>
                <a:off x="1089712" y="0"/>
                <a:ext cx="180288" cy="1270000"/>
              </a:xfrm>
              <a:custGeom>
                <a:avLst/>
                <a:gdLst/>
                <a:ahLst/>
                <a:cxnLst/>
                <a:rect l="l" t="t" r="r" b="b"/>
                <a:pathLst>
                  <a:path w="180288" h="1270000">
                    <a:moveTo>
                      <a:pt x="0" y="12862"/>
                    </a:moveTo>
                    <a:cubicBezTo>
                      <a:pt x="59672" y="4304"/>
                      <a:pt x="119878" y="6"/>
                      <a:pt x="180161" y="0"/>
                    </a:cubicBezTo>
                    <a:lnTo>
                      <a:pt x="180288" y="1270000"/>
                    </a:lnTo>
                    <a:close/>
                  </a:path>
                </a:pathLst>
              </a:custGeom>
              <a:solidFill>
                <a:srgbClr val="7DD2E7"/>
              </a:solidFill>
            </p:spPr>
          </p:sp>
        </p:grpSp>
      </p:gr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301940">
            <a:off x="-2976647" y="6044703"/>
            <a:ext cx="7092618" cy="4797189"/>
          </a:xfrm>
          <a:prstGeom prst="rect">
            <a:avLst/>
          </a:prstGeom>
        </p:spPr>
      </p:pic>
      <p:sp>
        <p:nvSpPr>
          <p:cNvPr id="12" name="TextBox 12"/>
          <p:cNvSpPr txBox="1"/>
          <p:nvPr/>
        </p:nvSpPr>
        <p:spPr>
          <a:xfrm>
            <a:off x="8167187" y="3591739"/>
            <a:ext cx="1953627" cy="438785"/>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Times Neue Roman Bold"/>
              </a:rPr>
              <a:t>Notebook</a:t>
            </a:r>
          </a:p>
        </p:txBody>
      </p:sp>
      <p:sp>
        <p:nvSpPr>
          <p:cNvPr id="13" name="TextBox 13"/>
          <p:cNvSpPr txBox="1"/>
          <p:nvPr/>
        </p:nvSpPr>
        <p:spPr>
          <a:xfrm>
            <a:off x="5094390" y="9210675"/>
            <a:ext cx="1953627" cy="438785"/>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Times Neue Roman Bold"/>
              </a:rPr>
              <a:t>Accessories</a:t>
            </a:r>
          </a:p>
        </p:txBody>
      </p:sp>
      <p:sp>
        <p:nvSpPr>
          <p:cNvPr id="14" name="TextBox 14"/>
          <p:cNvSpPr txBox="1"/>
          <p:nvPr/>
        </p:nvSpPr>
        <p:spPr>
          <a:xfrm>
            <a:off x="569662" y="6158901"/>
            <a:ext cx="1632198" cy="438785"/>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Times Neue Roman Bold"/>
              </a:rPr>
              <a:t>Peripherals</a:t>
            </a:r>
          </a:p>
        </p:txBody>
      </p:sp>
      <p:sp>
        <p:nvSpPr>
          <p:cNvPr id="15" name="TextBox 15"/>
          <p:cNvSpPr txBox="1"/>
          <p:nvPr/>
        </p:nvSpPr>
        <p:spPr>
          <a:xfrm>
            <a:off x="1814009" y="3200579"/>
            <a:ext cx="1176669" cy="439736"/>
          </a:xfrm>
          <a:prstGeom prst="rect">
            <a:avLst/>
          </a:prstGeom>
        </p:spPr>
        <p:txBody>
          <a:bodyPr wrap="square" lIns="0" tIns="0" rIns="0" bIns="0" rtlCol="0" anchor="t">
            <a:spAutoFit/>
          </a:bodyPr>
          <a:lstStyle/>
          <a:p>
            <a:pPr algn="ctr">
              <a:lnSpc>
                <a:spcPts val="3639"/>
              </a:lnSpc>
              <a:spcBef>
                <a:spcPct val="0"/>
              </a:spcBef>
            </a:pPr>
            <a:r>
              <a:rPr lang="en-US" sz="2599" dirty="0">
                <a:solidFill>
                  <a:srgbClr val="000000"/>
                </a:solidFill>
                <a:latin typeface="Times Neue Roman Bold"/>
              </a:rPr>
              <a:t>Desktop</a:t>
            </a:r>
          </a:p>
        </p:txBody>
      </p:sp>
      <p:sp>
        <p:nvSpPr>
          <p:cNvPr id="16" name="TextBox 16"/>
          <p:cNvSpPr txBox="1"/>
          <p:nvPr/>
        </p:nvSpPr>
        <p:spPr>
          <a:xfrm>
            <a:off x="3485711" y="2493138"/>
            <a:ext cx="1081980" cy="438785"/>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Times Neue Roman Bold"/>
              </a:rPr>
              <a:t>Storage</a:t>
            </a:r>
          </a:p>
        </p:txBody>
      </p:sp>
      <p:sp>
        <p:nvSpPr>
          <p:cNvPr id="17" name="TextBox 17"/>
          <p:cNvSpPr txBox="1"/>
          <p:nvPr/>
        </p:nvSpPr>
        <p:spPr>
          <a:xfrm>
            <a:off x="4783033" y="1996272"/>
            <a:ext cx="1668959" cy="438785"/>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Times Neue Roman Bold"/>
              </a:rPr>
              <a:t>Networking</a:t>
            </a:r>
          </a:p>
        </p:txBody>
      </p:sp>
      <p:pic>
        <p:nvPicPr>
          <p:cNvPr id="18" name="Picture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59446">
            <a:off x="12623513" y="-3154219"/>
            <a:ext cx="7814506" cy="6308438"/>
          </a:xfrm>
          <a:prstGeom prst="rect">
            <a:avLst/>
          </a:prstGeom>
        </p:spPr>
      </p:pic>
      <p:grpSp>
        <p:nvGrpSpPr>
          <p:cNvPr id="19" name="Group 19"/>
          <p:cNvGrpSpPr/>
          <p:nvPr/>
        </p:nvGrpSpPr>
        <p:grpSpPr>
          <a:xfrm>
            <a:off x="1028700" y="637709"/>
            <a:ext cx="16425300" cy="1388408"/>
            <a:chOff x="0" y="0"/>
            <a:chExt cx="21900400" cy="1851211"/>
          </a:xfrm>
        </p:grpSpPr>
        <p:sp>
          <p:nvSpPr>
            <p:cNvPr id="20" name="TextBox 20"/>
            <p:cNvSpPr txBox="1"/>
            <p:nvPr/>
          </p:nvSpPr>
          <p:spPr>
            <a:xfrm>
              <a:off x="0" y="-57150"/>
              <a:ext cx="21900400" cy="1311065"/>
            </a:xfrm>
            <a:prstGeom prst="rect">
              <a:avLst/>
            </a:prstGeom>
          </p:spPr>
          <p:txBody>
            <a:bodyPr lIns="0" tIns="0" rIns="0" bIns="0" rtlCol="0" anchor="t">
              <a:spAutoFit/>
            </a:bodyPr>
            <a:lstStyle/>
            <a:p>
              <a:pPr marL="0" lvl="0" indent="0" algn="ctr">
                <a:lnSpc>
                  <a:spcPts val="8059"/>
                </a:lnSpc>
                <a:spcBef>
                  <a:spcPct val="0"/>
                </a:spcBef>
              </a:pPr>
              <a:r>
                <a:rPr lang="en-US" sz="6199" spc="539">
                  <a:solidFill>
                    <a:srgbClr val="000000"/>
                  </a:solidFill>
                  <a:latin typeface="Times Neue Roman Bold"/>
                </a:rPr>
                <a:t>SEGMENT WISE REPORT</a:t>
              </a:r>
            </a:p>
          </p:txBody>
        </p:sp>
        <p:sp>
          <p:nvSpPr>
            <p:cNvPr id="21" name="TextBox 21"/>
            <p:cNvSpPr txBox="1"/>
            <p:nvPr/>
          </p:nvSpPr>
          <p:spPr>
            <a:xfrm>
              <a:off x="0" y="1326066"/>
              <a:ext cx="21900400" cy="525145"/>
            </a:xfrm>
            <a:prstGeom prst="rect">
              <a:avLst/>
            </a:prstGeom>
          </p:spPr>
          <p:txBody>
            <a:bodyPr lIns="0" tIns="0" rIns="0" bIns="0" rtlCol="0" anchor="t">
              <a:spAutoFit/>
            </a:bodyPr>
            <a:lstStyle/>
            <a:p>
              <a:pPr>
                <a:lnSpc>
                  <a:spcPts val="3359"/>
                </a:lnSpc>
              </a:pPr>
              <a:endParaRPr/>
            </a:p>
          </p:txBody>
        </p:sp>
      </p:grpSp>
      <p:sp>
        <p:nvSpPr>
          <p:cNvPr id="22" name="TextBox 22"/>
          <p:cNvSpPr txBox="1"/>
          <p:nvPr/>
        </p:nvSpPr>
        <p:spPr>
          <a:xfrm>
            <a:off x="10532165" y="2455038"/>
            <a:ext cx="6921835" cy="5767069"/>
          </a:xfrm>
          <a:prstGeom prst="rect">
            <a:avLst/>
          </a:prstGeom>
        </p:spPr>
        <p:txBody>
          <a:bodyPr lIns="0" tIns="0" rIns="0" bIns="0" rtlCol="0" anchor="t">
            <a:spAutoFit/>
          </a:bodyPr>
          <a:lstStyle/>
          <a:p>
            <a:pPr>
              <a:lnSpc>
                <a:spcPts val="6580"/>
              </a:lnSpc>
              <a:spcBef>
                <a:spcPct val="0"/>
              </a:spcBef>
            </a:pPr>
            <a:r>
              <a:rPr lang="en-US" sz="4700">
                <a:solidFill>
                  <a:srgbClr val="000000"/>
                </a:solidFill>
                <a:latin typeface="Times Neue Roman"/>
              </a:rPr>
              <a:t>There are number of segments in which the company produces products the large number of products are created in the Notebook Segment and least products in the Networking segment.</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6" name="Group 6"/>
          <p:cNvGrpSpPr/>
          <p:nvPr/>
        </p:nvGrpSpPr>
        <p:grpSpPr>
          <a:xfrm>
            <a:off x="1379727" y="605580"/>
            <a:ext cx="14830569" cy="1852847"/>
            <a:chOff x="0" y="0"/>
            <a:chExt cx="19774092" cy="2470463"/>
          </a:xfrm>
        </p:grpSpPr>
        <p:sp>
          <p:nvSpPr>
            <p:cNvPr id="7" name="TextBox 7"/>
            <p:cNvSpPr txBox="1"/>
            <p:nvPr/>
          </p:nvSpPr>
          <p:spPr>
            <a:xfrm>
              <a:off x="0" y="0"/>
              <a:ext cx="19774092" cy="1295400"/>
            </a:xfrm>
            <a:prstGeom prst="rect">
              <a:avLst/>
            </a:prstGeom>
          </p:spPr>
          <p:txBody>
            <a:bodyPr lIns="0" tIns="0" rIns="0" bIns="0" rtlCol="0" anchor="t">
              <a:spAutoFit/>
            </a:bodyPr>
            <a:lstStyle/>
            <a:p>
              <a:pPr algn="ctr">
                <a:lnSpc>
                  <a:spcPts val="7680"/>
                </a:lnSpc>
              </a:pPr>
              <a:r>
                <a:rPr lang="en-US" sz="6400">
                  <a:solidFill>
                    <a:srgbClr val="01003B"/>
                  </a:solidFill>
                  <a:latin typeface="Times Neue Roman Bold"/>
                </a:rPr>
                <a:t>COUNT DIFFERENCE</a:t>
              </a:r>
            </a:p>
          </p:txBody>
        </p:sp>
        <p:sp>
          <p:nvSpPr>
            <p:cNvPr id="8" name="TextBox 8"/>
            <p:cNvSpPr txBox="1"/>
            <p:nvPr/>
          </p:nvSpPr>
          <p:spPr>
            <a:xfrm>
              <a:off x="0" y="1847740"/>
              <a:ext cx="17904449" cy="622723"/>
            </a:xfrm>
            <a:prstGeom prst="rect">
              <a:avLst/>
            </a:prstGeom>
          </p:spPr>
          <p:txBody>
            <a:bodyPr lIns="0" tIns="0" rIns="0" bIns="0" rtlCol="0" anchor="t">
              <a:spAutoFit/>
            </a:bodyPr>
            <a:lstStyle/>
            <a:p>
              <a:pPr algn="l">
                <a:lnSpc>
                  <a:spcPts val="3920"/>
                </a:lnSpc>
              </a:pPr>
              <a:endParaRPr/>
            </a:p>
          </p:txBody>
        </p:sp>
      </p:grpSp>
      <p:grpSp>
        <p:nvGrpSpPr>
          <p:cNvPr id="9" name="Group 9"/>
          <p:cNvGrpSpPr/>
          <p:nvPr/>
        </p:nvGrpSpPr>
        <p:grpSpPr>
          <a:xfrm>
            <a:off x="7909740" y="1565594"/>
            <a:ext cx="9997259" cy="7891285"/>
            <a:chOff x="0" y="-38100"/>
            <a:chExt cx="13329679" cy="10521713"/>
          </a:xfrm>
        </p:grpSpPr>
        <p:sp>
          <p:nvSpPr>
            <p:cNvPr id="10" name="TextBox 10"/>
            <p:cNvSpPr txBox="1"/>
            <p:nvPr/>
          </p:nvSpPr>
          <p:spPr>
            <a:xfrm>
              <a:off x="4974947" y="-38099"/>
              <a:ext cx="1177399" cy="479105"/>
            </a:xfrm>
            <a:prstGeom prst="rect">
              <a:avLst/>
            </a:prstGeom>
          </p:spPr>
          <p:txBody>
            <a:bodyPr wrap="square" lIns="0" tIns="0" rIns="0" bIns="0" rtlCol="0" anchor="t">
              <a:spAutoFit/>
            </a:bodyPr>
            <a:lstStyle/>
            <a:p>
              <a:pPr algn="l">
                <a:lnSpc>
                  <a:spcPts val="2993"/>
                </a:lnSpc>
              </a:pPr>
              <a:r>
                <a:rPr lang="en-US" sz="2138" dirty="0">
                  <a:solidFill>
                    <a:srgbClr val="000000"/>
                  </a:solidFill>
                  <a:latin typeface="Canva Sans 2"/>
                </a:rPr>
                <a:t>2020</a:t>
              </a:r>
            </a:p>
          </p:txBody>
        </p:sp>
        <p:sp>
          <p:nvSpPr>
            <p:cNvPr id="11" name="TextBox 11"/>
            <p:cNvSpPr txBox="1"/>
            <p:nvPr/>
          </p:nvSpPr>
          <p:spPr>
            <a:xfrm>
              <a:off x="6559663" y="-38099"/>
              <a:ext cx="980103" cy="479105"/>
            </a:xfrm>
            <a:prstGeom prst="rect">
              <a:avLst/>
            </a:prstGeom>
          </p:spPr>
          <p:txBody>
            <a:bodyPr wrap="square" lIns="0" tIns="0" rIns="0" bIns="0" rtlCol="0" anchor="t">
              <a:spAutoFit/>
            </a:bodyPr>
            <a:lstStyle/>
            <a:p>
              <a:pPr algn="l">
                <a:lnSpc>
                  <a:spcPts val="2993"/>
                </a:lnSpc>
              </a:pPr>
              <a:r>
                <a:rPr lang="en-US" sz="2138" dirty="0">
                  <a:solidFill>
                    <a:srgbClr val="000000"/>
                  </a:solidFill>
                  <a:latin typeface="Canva Sans 2"/>
                </a:rPr>
                <a:t>2021</a:t>
              </a:r>
            </a:p>
          </p:txBody>
        </p:sp>
        <p:sp>
          <p:nvSpPr>
            <p:cNvPr id="12" name="TextBox 12"/>
            <p:cNvSpPr txBox="1"/>
            <p:nvPr/>
          </p:nvSpPr>
          <p:spPr>
            <a:xfrm>
              <a:off x="8082854" y="-38100"/>
              <a:ext cx="2175047" cy="489587"/>
            </a:xfrm>
            <a:prstGeom prst="rect">
              <a:avLst/>
            </a:prstGeom>
          </p:spPr>
          <p:txBody>
            <a:bodyPr wrap="square" lIns="0" tIns="0" rIns="0" bIns="0" rtlCol="0" anchor="t">
              <a:spAutoFit/>
            </a:bodyPr>
            <a:lstStyle/>
            <a:p>
              <a:pPr algn="l">
                <a:lnSpc>
                  <a:spcPts val="2993"/>
                </a:lnSpc>
              </a:pPr>
              <a:r>
                <a:rPr lang="en-US" sz="2138" dirty="0">
                  <a:solidFill>
                    <a:srgbClr val="000000"/>
                  </a:solidFill>
                  <a:latin typeface="Canva Sans 2"/>
                </a:rPr>
                <a:t>Difference</a:t>
              </a:r>
            </a:p>
          </p:txBody>
        </p:sp>
        <p:grpSp>
          <p:nvGrpSpPr>
            <p:cNvPr id="13" name="Group 13"/>
            <p:cNvGrpSpPr>
              <a:grpSpLocks noChangeAspect="1"/>
            </p:cNvGrpSpPr>
            <p:nvPr/>
          </p:nvGrpSpPr>
          <p:grpSpPr>
            <a:xfrm>
              <a:off x="4703404" y="144824"/>
              <a:ext cx="3243679" cy="135772"/>
              <a:chOff x="2649933" y="-619760"/>
              <a:chExt cx="3640931" cy="152400"/>
            </a:xfrm>
          </p:grpSpPr>
          <p:sp>
            <p:nvSpPr>
              <p:cNvPr id="14" name="Freeform 14"/>
              <p:cNvSpPr/>
              <p:nvPr/>
            </p:nvSpPr>
            <p:spPr>
              <a:xfrm>
                <a:off x="2649933"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0CC0DF"/>
              </a:solidFill>
            </p:spPr>
          </p:sp>
          <p:sp>
            <p:nvSpPr>
              <p:cNvPr id="15" name="Freeform 15"/>
              <p:cNvSpPr/>
              <p:nvPr/>
            </p:nvSpPr>
            <p:spPr>
              <a:xfrm>
                <a:off x="4428727" y="-619760"/>
                <a:ext cx="152400" cy="152400"/>
              </a:xfrm>
              <a:custGeom>
                <a:avLst/>
                <a:gdLst/>
                <a:ahLst/>
                <a:cxnLst/>
                <a:rect l="l" t="t" r="r" b="b"/>
                <a:pathLst>
                  <a:path w="152400" h="152400">
                    <a:moveTo>
                      <a:pt x="152400" y="139700"/>
                    </a:moveTo>
                    <a:lnTo>
                      <a:pt x="152400" y="12700"/>
                    </a:lnTo>
                    <a:cubicBezTo>
                      <a:pt x="152400" y="5686"/>
                      <a:pt x="146713" y="0"/>
                      <a:pt x="139700" y="0"/>
                    </a:cubicBezTo>
                    <a:lnTo>
                      <a:pt x="12700" y="0"/>
                    </a:lnTo>
                    <a:cubicBezTo>
                      <a:pt x="5686" y="0"/>
                      <a:pt x="0" y="5686"/>
                      <a:pt x="0" y="12700"/>
                    </a:cubicBezTo>
                    <a:lnTo>
                      <a:pt x="0" y="139700"/>
                    </a:lnTo>
                    <a:cubicBezTo>
                      <a:pt x="0" y="146714"/>
                      <a:pt x="5686" y="152400"/>
                      <a:pt x="12700" y="152400"/>
                    </a:cubicBezTo>
                    <a:lnTo>
                      <a:pt x="139700" y="152400"/>
                    </a:lnTo>
                    <a:cubicBezTo>
                      <a:pt x="146713" y="152400"/>
                      <a:pt x="152400" y="146714"/>
                      <a:pt x="152400" y="139700"/>
                    </a:cubicBezTo>
                    <a:close/>
                  </a:path>
                </a:pathLst>
              </a:custGeom>
              <a:solidFill>
                <a:srgbClr val="38B6FF"/>
              </a:solidFill>
            </p:spPr>
          </p:sp>
          <p:sp>
            <p:nvSpPr>
              <p:cNvPr id="16" name="Freeform 16"/>
              <p:cNvSpPr/>
              <p:nvPr/>
            </p:nvSpPr>
            <p:spPr>
              <a:xfrm>
                <a:off x="6138464"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004AAD"/>
              </a:solidFill>
            </p:spPr>
          </p:sp>
        </p:grpSp>
        <p:sp>
          <p:nvSpPr>
            <p:cNvPr id="17" name="TextBox 17"/>
            <p:cNvSpPr txBox="1"/>
            <p:nvPr/>
          </p:nvSpPr>
          <p:spPr>
            <a:xfrm>
              <a:off x="2215489" y="10004506"/>
              <a:ext cx="254219" cy="463519"/>
            </a:xfrm>
            <a:prstGeom prst="rect">
              <a:avLst/>
            </a:prstGeom>
          </p:spPr>
          <p:txBody>
            <a:bodyPr lIns="0" tIns="0" rIns="0" bIns="0" rtlCol="0" anchor="t">
              <a:spAutoFit/>
            </a:bodyPr>
            <a:lstStyle/>
            <a:p>
              <a:pPr algn="ctr">
                <a:lnSpc>
                  <a:spcPts val="2993"/>
                </a:lnSpc>
              </a:pPr>
              <a:r>
                <a:rPr lang="en-US" sz="2138">
                  <a:solidFill>
                    <a:srgbClr val="000000"/>
                  </a:solidFill>
                  <a:latin typeface="Canva Sans 2"/>
                </a:rPr>
                <a:t>0</a:t>
              </a:r>
            </a:p>
          </p:txBody>
        </p:sp>
        <p:sp>
          <p:nvSpPr>
            <p:cNvPr id="18" name="TextBox 18"/>
            <p:cNvSpPr txBox="1"/>
            <p:nvPr/>
          </p:nvSpPr>
          <p:spPr>
            <a:xfrm>
              <a:off x="4207801" y="10004508"/>
              <a:ext cx="625471" cy="479105"/>
            </a:xfrm>
            <a:prstGeom prst="rect">
              <a:avLst/>
            </a:prstGeom>
          </p:spPr>
          <p:txBody>
            <a:bodyPr wrap="square" lIns="0" tIns="0" rIns="0" bIns="0" rtlCol="0" anchor="t">
              <a:spAutoFit/>
            </a:bodyPr>
            <a:lstStyle/>
            <a:p>
              <a:pPr algn="ctr">
                <a:lnSpc>
                  <a:spcPts val="2993"/>
                </a:lnSpc>
              </a:pPr>
              <a:r>
                <a:rPr lang="en-US" sz="2138" dirty="0">
                  <a:solidFill>
                    <a:srgbClr val="000000"/>
                  </a:solidFill>
                  <a:latin typeface="Canva Sans 2"/>
                </a:rPr>
                <a:t>25</a:t>
              </a:r>
            </a:p>
          </p:txBody>
        </p:sp>
        <p:sp>
          <p:nvSpPr>
            <p:cNvPr id="19" name="TextBox 19"/>
            <p:cNvSpPr txBox="1"/>
            <p:nvPr/>
          </p:nvSpPr>
          <p:spPr>
            <a:xfrm>
              <a:off x="6251559" y="10004506"/>
              <a:ext cx="468131" cy="463519"/>
            </a:xfrm>
            <a:prstGeom prst="rect">
              <a:avLst/>
            </a:prstGeom>
          </p:spPr>
          <p:txBody>
            <a:bodyPr lIns="0" tIns="0" rIns="0" bIns="0" rtlCol="0" anchor="t">
              <a:spAutoFit/>
            </a:bodyPr>
            <a:lstStyle/>
            <a:p>
              <a:pPr algn="ctr">
                <a:lnSpc>
                  <a:spcPts val="2993"/>
                </a:lnSpc>
              </a:pPr>
              <a:r>
                <a:rPr lang="en-US" sz="2138">
                  <a:solidFill>
                    <a:srgbClr val="000000"/>
                  </a:solidFill>
                  <a:latin typeface="Canva Sans 2"/>
                </a:rPr>
                <a:t>50</a:t>
              </a:r>
            </a:p>
          </p:txBody>
        </p:sp>
        <p:sp>
          <p:nvSpPr>
            <p:cNvPr id="20" name="TextBox 20"/>
            <p:cNvSpPr txBox="1"/>
            <p:nvPr/>
          </p:nvSpPr>
          <p:spPr>
            <a:xfrm>
              <a:off x="8360905" y="10004506"/>
              <a:ext cx="392466" cy="463519"/>
            </a:xfrm>
            <a:prstGeom prst="rect">
              <a:avLst/>
            </a:prstGeom>
          </p:spPr>
          <p:txBody>
            <a:bodyPr lIns="0" tIns="0" rIns="0" bIns="0" rtlCol="0" anchor="t">
              <a:spAutoFit/>
            </a:bodyPr>
            <a:lstStyle/>
            <a:p>
              <a:pPr algn="ctr">
                <a:lnSpc>
                  <a:spcPts val="2993"/>
                </a:lnSpc>
              </a:pPr>
              <a:r>
                <a:rPr lang="en-US" sz="2138">
                  <a:solidFill>
                    <a:srgbClr val="000000"/>
                  </a:solidFill>
                  <a:latin typeface="Canva Sans 2"/>
                </a:rPr>
                <a:t>75</a:t>
              </a:r>
            </a:p>
          </p:txBody>
        </p:sp>
        <p:sp>
          <p:nvSpPr>
            <p:cNvPr id="21" name="TextBox 21"/>
            <p:cNvSpPr txBox="1"/>
            <p:nvPr/>
          </p:nvSpPr>
          <p:spPr>
            <a:xfrm>
              <a:off x="10278083" y="10004506"/>
              <a:ext cx="701135" cy="463519"/>
            </a:xfrm>
            <a:prstGeom prst="rect">
              <a:avLst/>
            </a:prstGeom>
          </p:spPr>
          <p:txBody>
            <a:bodyPr lIns="0" tIns="0" rIns="0" bIns="0" rtlCol="0" anchor="t">
              <a:spAutoFit/>
            </a:bodyPr>
            <a:lstStyle/>
            <a:p>
              <a:pPr algn="ctr">
                <a:lnSpc>
                  <a:spcPts val="2993"/>
                </a:lnSpc>
              </a:pPr>
              <a:r>
                <a:rPr lang="en-US" sz="2138">
                  <a:solidFill>
                    <a:srgbClr val="000000"/>
                  </a:solidFill>
                  <a:latin typeface="Canva Sans 2"/>
                </a:rPr>
                <a:t>100</a:t>
              </a:r>
            </a:p>
          </p:txBody>
        </p:sp>
        <p:sp>
          <p:nvSpPr>
            <p:cNvPr id="22" name="TextBox 22"/>
            <p:cNvSpPr txBox="1"/>
            <p:nvPr/>
          </p:nvSpPr>
          <p:spPr>
            <a:xfrm>
              <a:off x="12397504" y="10004508"/>
              <a:ext cx="932175" cy="479105"/>
            </a:xfrm>
            <a:prstGeom prst="rect">
              <a:avLst/>
            </a:prstGeom>
          </p:spPr>
          <p:txBody>
            <a:bodyPr wrap="square" lIns="0" tIns="0" rIns="0" bIns="0" rtlCol="0" anchor="t">
              <a:spAutoFit/>
            </a:bodyPr>
            <a:lstStyle/>
            <a:p>
              <a:pPr algn="ctr">
                <a:lnSpc>
                  <a:spcPts val="2993"/>
                </a:lnSpc>
              </a:pPr>
              <a:r>
                <a:rPr lang="en-US" sz="2138" dirty="0">
                  <a:solidFill>
                    <a:srgbClr val="000000"/>
                  </a:solidFill>
                  <a:latin typeface="Canva Sans 2"/>
                </a:rPr>
                <a:t>125</a:t>
              </a:r>
            </a:p>
          </p:txBody>
        </p:sp>
        <p:sp>
          <p:nvSpPr>
            <p:cNvPr id="23" name="TextBox 23"/>
            <p:cNvSpPr txBox="1"/>
            <p:nvPr/>
          </p:nvSpPr>
          <p:spPr>
            <a:xfrm>
              <a:off x="409084" y="1152593"/>
              <a:ext cx="1752485" cy="463519"/>
            </a:xfrm>
            <a:prstGeom prst="rect">
              <a:avLst/>
            </a:prstGeom>
          </p:spPr>
          <p:txBody>
            <a:bodyPr lIns="0" tIns="0" rIns="0" bIns="0" rtlCol="0" anchor="t">
              <a:spAutoFit/>
            </a:bodyPr>
            <a:lstStyle/>
            <a:p>
              <a:pPr algn="r">
                <a:lnSpc>
                  <a:spcPts val="2993"/>
                </a:lnSpc>
              </a:pPr>
              <a:r>
                <a:rPr lang="en-US" sz="2138">
                  <a:solidFill>
                    <a:srgbClr val="000000"/>
                  </a:solidFill>
                  <a:latin typeface="Canva Sans 2"/>
                </a:rPr>
                <a:t>Peipheral </a:t>
              </a:r>
            </a:p>
          </p:txBody>
        </p:sp>
        <p:sp>
          <p:nvSpPr>
            <p:cNvPr id="24" name="TextBox 24"/>
            <p:cNvSpPr txBox="1"/>
            <p:nvPr/>
          </p:nvSpPr>
          <p:spPr>
            <a:xfrm>
              <a:off x="0" y="2702940"/>
              <a:ext cx="2161569" cy="463519"/>
            </a:xfrm>
            <a:prstGeom prst="rect">
              <a:avLst/>
            </a:prstGeom>
          </p:spPr>
          <p:txBody>
            <a:bodyPr lIns="0" tIns="0" rIns="0" bIns="0" rtlCol="0" anchor="t">
              <a:spAutoFit/>
            </a:bodyPr>
            <a:lstStyle/>
            <a:p>
              <a:pPr algn="r">
                <a:lnSpc>
                  <a:spcPts val="2993"/>
                </a:lnSpc>
              </a:pPr>
              <a:r>
                <a:rPr lang="en-US" sz="2138">
                  <a:solidFill>
                    <a:srgbClr val="000000"/>
                  </a:solidFill>
                  <a:latin typeface="Canva Sans 2"/>
                </a:rPr>
                <a:t>Accessories </a:t>
              </a:r>
            </a:p>
          </p:txBody>
        </p:sp>
        <p:sp>
          <p:nvSpPr>
            <p:cNvPr id="25" name="TextBox 25"/>
            <p:cNvSpPr txBox="1"/>
            <p:nvPr/>
          </p:nvSpPr>
          <p:spPr>
            <a:xfrm>
              <a:off x="623526" y="4253287"/>
              <a:ext cx="1538043" cy="463519"/>
            </a:xfrm>
            <a:prstGeom prst="rect">
              <a:avLst/>
            </a:prstGeom>
          </p:spPr>
          <p:txBody>
            <a:bodyPr lIns="0" tIns="0" rIns="0" bIns="0" rtlCol="0" anchor="t">
              <a:spAutoFit/>
            </a:bodyPr>
            <a:lstStyle/>
            <a:p>
              <a:pPr algn="r">
                <a:lnSpc>
                  <a:spcPts val="2993"/>
                </a:lnSpc>
              </a:pPr>
              <a:r>
                <a:rPr lang="en-US" sz="2138">
                  <a:solidFill>
                    <a:srgbClr val="000000"/>
                  </a:solidFill>
                  <a:latin typeface="Canva Sans 2"/>
                </a:rPr>
                <a:t>Desktop </a:t>
              </a:r>
            </a:p>
          </p:txBody>
        </p:sp>
        <p:sp>
          <p:nvSpPr>
            <p:cNvPr id="26" name="TextBox 26"/>
            <p:cNvSpPr txBox="1"/>
            <p:nvPr/>
          </p:nvSpPr>
          <p:spPr>
            <a:xfrm>
              <a:off x="79731" y="5803634"/>
              <a:ext cx="2081838" cy="463519"/>
            </a:xfrm>
            <a:prstGeom prst="rect">
              <a:avLst/>
            </a:prstGeom>
          </p:spPr>
          <p:txBody>
            <a:bodyPr lIns="0" tIns="0" rIns="0" bIns="0" rtlCol="0" anchor="t">
              <a:spAutoFit/>
            </a:bodyPr>
            <a:lstStyle/>
            <a:p>
              <a:pPr algn="r">
                <a:lnSpc>
                  <a:spcPts val="2993"/>
                </a:lnSpc>
              </a:pPr>
              <a:r>
                <a:rPr lang="en-US" sz="2138">
                  <a:solidFill>
                    <a:srgbClr val="000000"/>
                  </a:solidFill>
                  <a:latin typeface="Canva Sans 2"/>
                </a:rPr>
                <a:t>Networking </a:t>
              </a:r>
            </a:p>
          </p:txBody>
        </p:sp>
        <p:sp>
          <p:nvSpPr>
            <p:cNvPr id="27" name="TextBox 27"/>
            <p:cNvSpPr txBox="1"/>
            <p:nvPr/>
          </p:nvSpPr>
          <p:spPr>
            <a:xfrm>
              <a:off x="718991" y="7353981"/>
              <a:ext cx="1442578" cy="463519"/>
            </a:xfrm>
            <a:prstGeom prst="rect">
              <a:avLst/>
            </a:prstGeom>
          </p:spPr>
          <p:txBody>
            <a:bodyPr lIns="0" tIns="0" rIns="0" bIns="0" rtlCol="0" anchor="t">
              <a:spAutoFit/>
            </a:bodyPr>
            <a:lstStyle/>
            <a:p>
              <a:pPr algn="r">
                <a:lnSpc>
                  <a:spcPts val="2993"/>
                </a:lnSpc>
              </a:pPr>
              <a:r>
                <a:rPr lang="en-US" sz="2138">
                  <a:solidFill>
                    <a:srgbClr val="000000"/>
                  </a:solidFill>
                  <a:latin typeface="Canva Sans 2"/>
                </a:rPr>
                <a:t>Storage </a:t>
              </a:r>
            </a:p>
          </p:txBody>
        </p:sp>
        <p:sp>
          <p:nvSpPr>
            <p:cNvPr id="28" name="TextBox 28"/>
            <p:cNvSpPr txBox="1"/>
            <p:nvPr/>
          </p:nvSpPr>
          <p:spPr>
            <a:xfrm>
              <a:off x="355341" y="8904328"/>
              <a:ext cx="1806228" cy="463519"/>
            </a:xfrm>
            <a:prstGeom prst="rect">
              <a:avLst/>
            </a:prstGeom>
          </p:spPr>
          <p:txBody>
            <a:bodyPr lIns="0" tIns="0" rIns="0" bIns="0" rtlCol="0" anchor="t">
              <a:spAutoFit/>
            </a:bodyPr>
            <a:lstStyle/>
            <a:p>
              <a:pPr algn="r">
                <a:lnSpc>
                  <a:spcPts val="2993"/>
                </a:lnSpc>
              </a:pPr>
              <a:r>
                <a:rPr lang="en-US" sz="2138">
                  <a:solidFill>
                    <a:srgbClr val="000000"/>
                  </a:solidFill>
                  <a:latin typeface="Canva Sans 2"/>
                </a:rPr>
                <a:t>Notebook </a:t>
              </a:r>
            </a:p>
          </p:txBody>
        </p:sp>
        <p:grpSp>
          <p:nvGrpSpPr>
            <p:cNvPr id="29" name="Group 29"/>
            <p:cNvGrpSpPr>
              <a:grpSpLocks noChangeAspect="1"/>
            </p:cNvGrpSpPr>
            <p:nvPr/>
          </p:nvGrpSpPr>
          <p:grpSpPr>
            <a:xfrm>
              <a:off x="2342598" y="696963"/>
              <a:ext cx="8954594" cy="9164613"/>
              <a:chOff x="0" y="0"/>
              <a:chExt cx="10051260" cy="10287000"/>
            </a:xfrm>
          </p:grpSpPr>
          <p:sp>
            <p:nvSpPr>
              <p:cNvPr id="30" name="Freeform 30"/>
              <p:cNvSpPr/>
              <p:nvPr/>
            </p:nvSpPr>
            <p:spPr>
              <a:xfrm>
                <a:off x="0" y="0"/>
                <a:ext cx="5492493" cy="511704"/>
              </a:xfrm>
              <a:custGeom>
                <a:avLst/>
                <a:gdLst/>
                <a:ahLst/>
                <a:cxnLst/>
                <a:rect l="l" t="t" r="r" b="b"/>
                <a:pathLst>
                  <a:path w="5492493" h="511704">
                    <a:moveTo>
                      <a:pt x="0" y="0"/>
                    </a:moveTo>
                    <a:lnTo>
                      <a:pt x="5451556" y="0"/>
                    </a:lnTo>
                    <a:cubicBezTo>
                      <a:pt x="5462413" y="0"/>
                      <a:pt x="5472826" y="4313"/>
                      <a:pt x="5480503" y="11990"/>
                    </a:cubicBezTo>
                    <a:cubicBezTo>
                      <a:pt x="5488180" y="19667"/>
                      <a:pt x="5492493" y="30079"/>
                      <a:pt x="5492493" y="40936"/>
                    </a:cubicBezTo>
                    <a:lnTo>
                      <a:pt x="5492493" y="470768"/>
                    </a:lnTo>
                    <a:cubicBezTo>
                      <a:pt x="5492493" y="481625"/>
                      <a:pt x="5488180" y="492037"/>
                      <a:pt x="5480503" y="499714"/>
                    </a:cubicBezTo>
                    <a:cubicBezTo>
                      <a:pt x="5472826" y="507391"/>
                      <a:pt x="5462413" y="511704"/>
                      <a:pt x="5451556" y="511704"/>
                    </a:cubicBezTo>
                    <a:lnTo>
                      <a:pt x="0" y="511704"/>
                    </a:lnTo>
                    <a:close/>
                  </a:path>
                </a:pathLst>
              </a:custGeom>
              <a:solidFill>
                <a:srgbClr val="0CC0DF"/>
              </a:solidFill>
            </p:spPr>
          </p:sp>
          <p:sp>
            <p:nvSpPr>
              <p:cNvPr id="31" name="Freeform 31"/>
              <p:cNvSpPr/>
              <p:nvPr/>
            </p:nvSpPr>
            <p:spPr>
              <a:xfrm>
                <a:off x="0" y="1740217"/>
                <a:ext cx="6421835" cy="511704"/>
              </a:xfrm>
              <a:custGeom>
                <a:avLst/>
                <a:gdLst/>
                <a:ahLst/>
                <a:cxnLst/>
                <a:rect l="l" t="t" r="r" b="b"/>
                <a:pathLst>
                  <a:path w="6421835" h="511704">
                    <a:moveTo>
                      <a:pt x="0" y="0"/>
                    </a:moveTo>
                    <a:lnTo>
                      <a:pt x="6380899" y="0"/>
                    </a:lnTo>
                    <a:cubicBezTo>
                      <a:pt x="6391756" y="0"/>
                      <a:pt x="6402168" y="4313"/>
                      <a:pt x="6409845" y="11990"/>
                    </a:cubicBezTo>
                    <a:cubicBezTo>
                      <a:pt x="6417522" y="19668"/>
                      <a:pt x="6421835" y="30080"/>
                      <a:pt x="6421835" y="40937"/>
                    </a:cubicBezTo>
                    <a:lnTo>
                      <a:pt x="6421835" y="470768"/>
                    </a:lnTo>
                    <a:cubicBezTo>
                      <a:pt x="6421835" y="493377"/>
                      <a:pt x="6403507" y="511705"/>
                      <a:pt x="6380899" y="511705"/>
                    </a:cubicBezTo>
                    <a:lnTo>
                      <a:pt x="0" y="511705"/>
                    </a:lnTo>
                    <a:close/>
                  </a:path>
                </a:pathLst>
              </a:custGeom>
              <a:solidFill>
                <a:srgbClr val="0CC0DF"/>
              </a:solidFill>
            </p:spPr>
          </p:sp>
          <p:sp>
            <p:nvSpPr>
              <p:cNvPr id="32" name="Freeform 32"/>
              <p:cNvSpPr/>
              <p:nvPr/>
            </p:nvSpPr>
            <p:spPr>
              <a:xfrm>
                <a:off x="0" y="3480435"/>
                <a:ext cx="653080" cy="511704"/>
              </a:xfrm>
              <a:custGeom>
                <a:avLst/>
                <a:gdLst/>
                <a:ahLst/>
                <a:cxnLst/>
                <a:rect l="l" t="t" r="r" b="b"/>
                <a:pathLst>
                  <a:path w="653080" h="511704">
                    <a:moveTo>
                      <a:pt x="0" y="0"/>
                    </a:moveTo>
                    <a:lnTo>
                      <a:pt x="612143" y="0"/>
                    </a:lnTo>
                    <a:cubicBezTo>
                      <a:pt x="623000" y="0"/>
                      <a:pt x="633412" y="4313"/>
                      <a:pt x="641090" y="11990"/>
                    </a:cubicBezTo>
                    <a:cubicBezTo>
                      <a:pt x="648767" y="19667"/>
                      <a:pt x="653080" y="30079"/>
                      <a:pt x="653079" y="40936"/>
                    </a:cubicBezTo>
                    <a:lnTo>
                      <a:pt x="653079" y="470768"/>
                    </a:lnTo>
                    <a:cubicBezTo>
                      <a:pt x="653079" y="493376"/>
                      <a:pt x="634752" y="511704"/>
                      <a:pt x="612143" y="511704"/>
                    </a:cubicBezTo>
                    <a:lnTo>
                      <a:pt x="0" y="511704"/>
                    </a:lnTo>
                    <a:close/>
                  </a:path>
                </a:pathLst>
              </a:custGeom>
              <a:solidFill>
                <a:srgbClr val="0CC0DF"/>
              </a:solidFill>
            </p:spPr>
          </p:sp>
          <p:sp>
            <p:nvSpPr>
              <p:cNvPr id="33" name="Freeform 33"/>
              <p:cNvSpPr/>
              <p:nvPr/>
            </p:nvSpPr>
            <p:spPr>
              <a:xfrm>
                <a:off x="0" y="5220653"/>
                <a:ext cx="562284" cy="511704"/>
              </a:xfrm>
              <a:custGeom>
                <a:avLst/>
                <a:gdLst/>
                <a:ahLst/>
                <a:cxnLst/>
                <a:rect l="l" t="t" r="r" b="b"/>
                <a:pathLst>
                  <a:path w="562284" h="511704">
                    <a:moveTo>
                      <a:pt x="0" y="0"/>
                    </a:moveTo>
                    <a:lnTo>
                      <a:pt x="521348" y="0"/>
                    </a:lnTo>
                    <a:cubicBezTo>
                      <a:pt x="543956" y="0"/>
                      <a:pt x="562284" y="18328"/>
                      <a:pt x="562284" y="40936"/>
                    </a:cubicBezTo>
                    <a:lnTo>
                      <a:pt x="562284" y="470767"/>
                    </a:lnTo>
                    <a:cubicBezTo>
                      <a:pt x="562284" y="493376"/>
                      <a:pt x="543956" y="511704"/>
                      <a:pt x="521348" y="511704"/>
                    </a:cubicBezTo>
                    <a:lnTo>
                      <a:pt x="0" y="511704"/>
                    </a:lnTo>
                    <a:close/>
                  </a:path>
                </a:pathLst>
              </a:custGeom>
              <a:solidFill>
                <a:srgbClr val="0CC0DF"/>
              </a:solidFill>
            </p:spPr>
          </p:sp>
          <p:sp>
            <p:nvSpPr>
              <p:cNvPr id="34" name="Freeform 34"/>
              <p:cNvSpPr/>
              <p:nvPr/>
            </p:nvSpPr>
            <p:spPr>
              <a:xfrm>
                <a:off x="0" y="6960870"/>
                <a:ext cx="1120584" cy="511704"/>
              </a:xfrm>
              <a:custGeom>
                <a:avLst/>
                <a:gdLst/>
                <a:ahLst/>
                <a:cxnLst/>
                <a:rect l="l" t="t" r="r" b="b"/>
                <a:pathLst>
                  <a:path w="1120584" h="511704">
                    <a:moveTo>
                      <a:pt x="0" y="0"/>
                    </a:moveTo>
                    <a:lnTo>
                      <a:pt x="1079647" y="0"/>
                    </a:lnTo>
                    <a:cubicBezTo>
                      <a:pt x="1090504" y="0"/>
                      <a:pt x="1100917" y="4313"/>
                      <a:pt x="1108594" y="11990"/>
                    </a:cubicBezTo>
                    <a:cubicBezTo>
                      <a:pt x="1116271" y="19667"/>
                      <a:pt x="1120584" y="30079"/>
                      <a:pt x="1120583" y="40937"/>
                    </a:cubicBezTo>
                    <a:lnTo>
                      <a:pt x="1120583" y="470768"/>
                    </a:lnTo>
                    <a:cubicBezTo>
                      <a:pt x="1120583" y="493377"/>
                      <a:pt x="1102256" y="511704"/>
                      <a:pt x="1079647" y="511704"/>
                    </a:cubicBezTo>
                    <a:lnTo>
                      <a:pt x="0" y="511704"/>
                    </a:lnTo>
                    <a:close/>
                  </a:path>
                </a:pathLst>
              </a:custGeom>
              <a:solidFill>
                <a:srgbClr val="0CC0DF"/>
              </a:solidFill>
            </p:spPr>
          </p:sp>
          <p:sp>
            <p:nvSpPr>
              <p:cNvPr id="35" name="Freeform 35"/>
              <p:cNvSpPr/>
              <p:nvPr/>
            </p:nvSpPr>
            <p:spPr>
              <a:xfrm>
                <a:off x="0" y="8701088"/>
                <a:ext cx="8562184" cy="511704"/>
              </a:xfrm>
              <a:custGeom>
                <a:avLst/>
                <a:gdLst/>
                <a:ahLst/>
                <a:cxnLst/>
                <a:rect l="l" t="t" r="r" b="b"/>
                <a:pathLst>
                  <a:path w="8562184" h="511704">
                    <a:moveTo>
                      <a:pt x="0" y="0"/>
                    </a:moveTo>
                    <a:lnTo>
                      <a:pt x="8521248" y="0"/>
                    </a:lnTo>
                    <a:cubicBezTo>
                      <a:pt x="8543857" y="0"/>
                      <a:pt x="8562184" y="18327"/>
                      <a:pt x="8562184" y="40936"/>
                    </a:cubicBezTo>
                    <a:lnTo>
                      <a:pt x="8562184" y="470768"/>
                    </a:lnTo>
                    <a:cubicBezTo>
                      <a:pt x="8562184" y="493376"/>
                      <a:pt x="8543857" y="511704"/>
                      <a:pt x="8521248" y="511704"/>
                    </a:cubicBezTo>
                    <a:lnTo>
                      <a:pt x="0" y="511704"/>
                    </a:lnTo>
                    <a:close/>
                  </a:path>
                </a:pathLst>
              </a:custGeom>
              <a:solidFill>
                <a:srgbClr val="0CC0DF"/>
              </a:solidFill>
            </p:spPr>
          </p:sp>
          <p:sp>
            <p:nvSpPr>
              <p:cNvPr id="36" name="Freeform 36"/>
              <p:cNvSpPr/>
              <p:nvPr/>
            </p:nvSpPr>
            <p:spPr>
              <a:xfrm>
                <a:off x="0" y="537104"/>
                <a:ext cx="6981982" cy="511705"/>
              </a:xfrm>
              <a:custGeom>
                <a:avLst/>
                <a:gdLst/>
                <a:ahLst/>
                <a:cxnLst/>
                <a:rect l="l" t="t" r="r" b="b"/>
                <a:pathLst>
                  <a:path w="6981982" h="511705">
                    <a:moveTo>
                      <a:pt x="0" y="0"/>
                    </a:moveTo>
                    <a:lnTo>
                      <a:pt x="6941045" y="0"/>
                    </a:lnTo>
                    <a:cubicBezTo>
                      <a:pt x="6951903" y="0"/>
                      <a:pt x="6962315" y="4313"/>
                      <a:pt x="6969992" y="11990"/>
                    </a:cubicBezTo>
                    <a:cubicBezTo>
                      <a:pt x="6977669" y="19667"/>
                      <a:pt x="6981982" y="30079"/>
                      <a:pt x="6981982" y="40936"/>
                    </a:cubicBezTo>
                    <a:lnTo>
                      <a:pt x="6981982" y="470768"/>
                    </a:lnTo>
                    <a:cubicBezTo>
                      <a:pt x="6981982" y="481625"/>
                      <a:pt x="6977669" y="492038"/>
                      <a:pt x="6969992" y="499715"/>
                    </a:cubicBezTo>
                    <a:cubicBezTo>
                      <a:pt x="6962315" y="507392"/>
                      <a:pt x="6951903" y="511705"/>
                      <a:pt x="6941045" y="511704"/>
                    </a:cubicBezTo>
                    <a:lnTo>
                      <a:pt x="0" y="511704"/>
                    </a:lnTo>
                    <a:close/>
                  </a:path>
                </a:pathLst>
              </a:custGeom>
              <a:solidFill>
                <a:srgbClr val="38B6FF"/>
              </a:solidFill>
            </p:spPr>
          </p:sp>
          <p:sp>
            <p:nvSpPr>
              <p:cNvPr id="37" name="Freeform 37"/>
              <p:cNvSpPr/>
              <p:nvPr/>
            </p:nvSpPr>
            <p:spPr>
              <a:xfrm>
                <a:off x="0" y="2277322"/>
                <a:ext cx="9586218" cy="511704"/>
              </a:xfrm>
              <a:custGeom>
                <a:avLst/>
                <a:gdLst/>
                <a:ahLst/>
                <a:cxnLst/>
                <a:rect l="l" t="t" r="r" b="b"/>
                <a:pathLst>
                  <a:path w="9586218" h="511704">
                    <a:moveTo>
                      <a:pt x="0" y="0"/>
                    </a:moveTo>
                    <a:lnTo>
                      <a:pt x="9545282" y="0"/>
                    </a:lnTo>
                    <a:cubicBezTo>
                      <a:pt x="9567890" y="0"/>
                      <a:pt x="9586218" y="18327"/>
                      <a:pt x="9586218" y="40936"/>
                    </a:cubicBezTo>
                    <a:lnTo>
                      <a:pt x="9586218" y="470767"/>
                    </a:lnTo>
                    <a:cubicBezTo>
                      <a:pt x="9586218" y="481625"/>
                      <a:pt x="9581905" y="492037"/>
                      <a:pt x="9574228" y="499714"/>
                    </a:cubicBezTo>
                    <a:cubicBezTo>
                      <a:pt x="9566551" y="507391"/>
                      <a:pt x="9556138" y="511704"/>
                      <a:pt x="9545282" y="511704"/>
                    </a:cubicBezTo>
                    <a:lnTo>
                      <a:pt x="0" y="511704"/>
                    </a:lnTo>
                    <a:close/>
                  </a:path>
                </a:pathLst>
              </a:custGeom>
              <a:solidFill>
                <a:srgbClr val="38B6FF"/>
              </a:solidFill>
            </p:spPr>
          </p:sp>
          <p:sp>
            <p:nvSpPr>
              <p:cNvPr id="38" name="Freeform 38"/>
              <p:cNvSpPr/>
              <p:nvPr/>
            </p:nvSpPr>
            <p:spPr>
              <a:xfrm>
                <a:off x="0" y="4017539"/>
                <a:ext cx="2052535" cy="511704"/>
              </a:xfrm>
              <a:custGeom>
                <a:avLst/>
                <a:gdLst/>
                <a:ahLst/>
                <a:cxnLst/>
                <a:rect l="l" t="t" r="r" b="b"/>
                <a:pathLst>
                  <a:path w="2052535" h="511704">
                    <a:moveTo>
                      <a:pt x="0" y="0"/>
                    </a:moveTo>
                    <a:lnTo>
                      <a:pt x="2011599" y="0"/>
                    </a:lnTo>
                    <a:cubicBezTo>
                      <a:pt x="2034208" y="0"/>
                      <a:pt x="2052535" y="18328"/>
                      <a:pt x="2052535" y="40937"/>
                    </a:cubicBezTo>
                    <a:lnTo>
                      <a:pt x="2052535" y="470768"/>
                    </a:lnTo>
                    <a:cubicBezTo>
                      <a:pt x="2052535" y="493376"/>
                      <a:pt x="2034208" y="511704"/>
                      <a:pt x="2011599" y="511704"/>
                    </a:cubicBezTo>
                    <a:lnTo>
                      <a:pt x="0" y="511704"/>
                    </a:lnTo>
                    <a:close/>
                  </a:path>
                </a:pathLst>
              </a:custGeom>
              <a:solidFill>
                <a:srgbClr val="38B6FF"/>
              </a:solidFill>
            </p:spPr>
          </p:sp>
          <p:sp>
            <p:nvSpPr>
              <p:cNvPr id="39" name="Freeform 39"/>
              <p:cNvSpPr/>
              <p:nvPr/>
            </p:nvSpPr>
            <p:spPr>
              <a:xfrm>
                <a:off x="0" y="5757757"/>
                <a:ext cx="843426" cy="511704"/>
              </a:xfrm>
              <a:custGeom>
                <a:avLst/>
                <a:gdLst/>
                <a:ahLst/>
                <a:cxnLst/>
                <a:rect l="l" t="t" r="r" b="b"/>
                <a:pathLst>
                  <a:path w="843426" h="511704">
                    <a:moveTo>
                      <a:pt x="0" y="0"/>
                    </a:moveTo>
                    <a:lnTo>
                      <a:pt x="802489" y="0"/>
                    </a:lnTo>
                    <a:cubicBezTo>
                      <a:pt x="825098" y="0"/>
                      <a:pt x="843426" y="18328"/>
                      <a:pt x="843426" y="40936"/>
                    </a:cubicBezTo>
                    <a:lnTo>
                      <a:pt x="843426" y="470767"/>
                    </a:lnTo>
                    <a:cubicBezTo>
                      <a:pt x="843426" y="493376"/>
                      <a:pt x="825098" y="511704"/>
                      <a:pt x="802489" y="511704"/>
                    </a:cubicBezTo>
                    <a:lnTo>
                      <a:pt x="0" y="511704"/>
                    </a:lnTo>
                    <a:close/>
                  </a:path>
                </a:pathLst>
              </a:custGeom>
              <a:solidFill>
                <a:srgbClr val="38B6FF"/>
              </a:solidFill>
            </p:spPr>
          </p:sp>
          <p:sp>
            <p:nvSpPr>
              <p:cNvPr id="40" name="Freeform 40"/>
              <p:cNvSpPr/>
              <p:nvPr/>
            </p:nvSpPr>
            <p:spPr>
              <a:xfrm>
                <a:off x="0" y="7497974"/>
                <a:ext cx="1587493" cy="511704"/>
              </a:xfrm>
              <a:custGeom>
                <a:avLst/>
                <a:gdLst/>
                <a:ahLst/>
                <a:cxnLst/>
                <a:rect l="l" t="t" r="r" b="b"/>
                <a:pathLst>
                  <a:path w="1587493" h="511704">
                    <a:moveTo>
                      <a:pt x="0" y="0"/>
                    </a:moveTo>
                    <a:lnTo>
                      <a:pt x="1546557" y="0"/>
                    </a:lnTo>
                    <a:cubicBezTo>
                      <a:pt x="1569165" y="0"/>
                      <a:pt x="1587493" y="18328"/>
                      <a:pt x="1587493" y="40936"/>
                    </a:cubicBezTo>
                    <a:lnTo>
                      <a:pt x="1587493" y="470768"/>
                    </a:lnTo>
                    <a:cubicBezTo>
                      <a:pt x="1587493" y="493377"/>
                      <a:pt x="1569165" y="511705"/>
                      <a:pt x="1546557" y="511705"/>
                    </a:cubicBezTo>
                    <a:lnTo>
                      <a:pt x="0" y="511705"/>
                    </a:lnTo>
                    <a:close/>
                  </a:path>
                </a:pathLst>
              </a:custGeom>
              <a:solidFill>
                <a:srgbClr val="38B6FF"/>
              </a:solidFill>
            </p:spPr>
          </p:sp>
          <p:sp>
            <p:nvSpPr>
              <p:cNvPr id="41" name="Freeform 41"/>
              <p:cNvSpPr/>
              <p:nvPr/>
            </p:nvSpPr>
            <p:spPr>
              <a:xfrm>
                <a:off x="0" y="9238192"/>
                <a:ext cx="10051260" cy="511704"/>
              </a:xfrm>
              <a:custGeom>
                <a:avLst/>
                <a:gdLst/>
                <a:ahLst/>
                <a:cxnLst/>
                <a:rect l="l" t="t" r="r" b="b"/>
                <a:pathLst>
                  <a:path w="10051260" h="511704">
                    <a:moveTo>
                      <a:pt x="0" y="0"/>
                    </a:moveTo>
                    <a:lnTo>
                      <a:pt x="10010324" y="0"/>
                    </a:lnTo>
                    <a:cubicBezTo>
                      <a:pt x="10032933" y="0"/>
                      <a:pt x="10051260" y="18327"/>
                      <a:pt x="10051260" y="40936"/>
                    </a:cubicBezTo>
                    <a:lnTo>
                      <a:pt x="10051260" y="470767"/>
                    </a:lnTo>
                    <a:cubicBezTo>
                      <a:pt x="10051260" y="493376"/>
                      <a:pt x="10032933" y="511704"/>
                      <a:pt x="10010324" y="511704"/>
                    </a:cubicBezTo>
                    <a:lnTo>
                      <a:pt x="0" y="511704"/>
                    </a:lnTo>
                    <a:close/>
                  </a:path>
                </a:pathLst>
              </a:custGeom>
              <a:solidFill>
                <a:srgbClr val="38B6FF"/>
              </a:solidFill>
            </p:spPr>
          </p:sp>
          <p:sp>
            <p:nvSpPr>
              <p:cNvPr id="42" name="Freeform 42"/>
              <p:cNvSpPr/>
              <p:nvPr/>
            </p:nvSpPr>
            <p:spPr>
              <a:xfrm>
                <a:off x="0" y="1074208"/>
                <a:ext cx="1489490" cy="511704"/>
              </a:xfrm>
              <a:custGeom>
                <a:avLst/>
                <a:gdLst/>
                <a:ahLst/>
                <a:cxnLst/>
                <a:rect l="l" t="t" r="r" b="b"/>
                <a:pathLst>
                  <a:path w="1489490" h="511704">
                    <a:moveTo>
                      <a:pt x="0" y="0"/>
                    </a:moveTo>
                    <a:lnTo>
                      <a:pt x="1448553" y="0"/>
                    </a:lnTo>
                    <a:cubicBezTo>
                      <a:pt x="1471162" y="0"/>
                      <a:pt x="1489490" y="18328"/>
                      <a:pt x="1489490" y="40937"/>
                    </a:cubicBezTo>
                    <a:lnTo>
                      <a:pt x="1489490" y="470768"/>
                    </a:lnTo>
                    <a:cubicBezTo>
                      <a:pt x="1489490" y="481625"/>
                      <a:pt x="1485177" y="492037"/>
                      <a:pt x="1477500" y="499715"/>
                    </a:cubicBezTo>
                    <a:cubicBezTo>
                      <a:pt x="1469822" y="507392"/>
                      <a:pt x="1459410" y="511704"/>
                      <a:pt x="1448553" y="511704"/>
                    </a:cubicBezTo>
                    <a:lnTo>
                      <a:pt x="0" y="511704"/>
                    </a:lnTo>
                    <a:close/>
                  </a:path>
                </a:pathLst>
              </a:custGeom>
              <a:solidFill>
                <a:srgbClr val="004AAD"/>
              </a:solidFill>
            </p:spPr>
          </p:sp>
          <p:sp>
            <p:nvSpPr>
              <p:cNvPr id="43" name="Freeform 43"/>
              <p:cNvSpPr/>
              <p:nvPr/>
            </p:nvSpPr>
            <p:spPr>
              <a:xfrm>
                <a:off x="0" y="2814426"/>
                <a:ext cx="3164383" cy="511704"/>
              </a:xfrm>
              <a:custGeom>
                <a:avLst/>
                <a:gdLst/>
                <a:ahLst/>
                <a:cxnLst/>
                <a:rect l="l" t="t" r="r" b="b"/>
                <a:pathLst>
                  <a:path w="3164383" h="511704">
                    <a:moveTo>
                      <a:pt x="0" y="0"/>
                    </a:moveTo>
                    <a:lnTo>
                      <a:pt x="3123446" y="0"/>
                    </a:lnTo>
                    <a:cubicBezTo>
                      <a:pt x="3146055" y="0"/>
                      <a:pt x="3164383" y="18328"/>
                      <a:pt x="3164383" y="40936"/>
                    </a:cubicBezTo>
                    <a:lnTo>
                      <a:pt x="3164383" y="470768"/>
                    </a:lnTo>
                    <a:cubicBezTo>
                      <a:pt x="3164383" y="493376"/>
                      <a:pt x="3146055" y="511704"/>
                      <a:pt x="3123446" y="511704"/>
                    </a:cubicBezTo>
                    <a:lnTo>
                      <a:pt x="0" y="511704"/>
                    </a:lnTo>
                    <a:close/>
                  </a:path>
                </a:pathLst>
              </a:custGeom>
              <a:solidFill>
                <a:srgbClr val="004AAD"/>
              </a:solidFill>
            </p:spPr>
          </p:sp>
          <p:sp>
            <p:nvSpPr>
              <p:cNvPr id="44" name="Freeform 44"/>
              <p:cNvSpPr/>
              <p:nvPr/>
            </p:nvSpPr>
            <p:spPr>
              <a:xfrm>
                <a:off x="0" y="4554643"/>
                <a:ext cx="1399456" cy="511704"/>
              </a:xfrm>
              <a:custGeom>
                <a:avLst/>
                <a:gdLst/>
                <a:ahLst/>
                <a:cxnLst/>
                <a:rect l="l" t="t" r="r" b="b"/>
                <a:pathLst>
                  <a:path w="1399456" h="511704">
                    <a:moveTo>
                      <a:pt x="0" y="0"/>
                    </a:moveTo>
                    <a:lnTo>
                      <a:pt x="1358520" y="0"/>
                    </a:lnTo>
                    <a:cubicBezTo>
                      <a:pt x="1381128" y="0"/>
                      <a:pt x="1399456" y="18328"/>
                      <a:pt x="1399456" y="40937"/>
                    </a:cubicBezTo>
                    <a:lnTo>
                      <a:pt x="1399456" y="470768"/>
                    </a:lnTo>
                    <a:cubicBezTo>
                      <a:pt x="1399456" y="493376"/>
                      <a:pt x="1381128" y="511704"/>
                      <a:pt x="1358520" y="511704"/>
                    </a:cubicBezTo>
                    <a:lnTo>
                      <a:pt x="0" y="511704"/>
                    </a:lnTo>
                    <a:close/>
                  </a:path>
                </a:pathLst>
              </a:custGeom>
              <a:solidFill>
                <a:srgbClr val="004AAD"/>
              </a:solidFill>
            </p:spPr>
          </p:sp>
          <p:sp>
            <p:nvSpPr>
              <p:cNvPr id="45" name="Freeform 45"/>
              <p:cNvSpPr/>
              <p:nvPr/>
            </p:nvSpPr>
            <p:spPr>
              <a:xfrm>
                <a:off x="0" y="6294861"/>
                <a:ext cx="281142" cy="511704"/>
              </a:xfrm>
              <a:custGeom>
                <a:avLst/>
                <a:gdLst/>
                <a:ahLst/>
                <a:cxnLst/>
                <a:rect l="l" t="t" r="r" b="b"/>
                <a:pathLst>
                  <a:path w="281142" h="511704">
                    <a:moveTo>
                      <a:pt x="0" y="0"/>
                    </a:moveTo>
                    <a:lnTo>
                      <a:pt x="240206" y="0"/>
                    </a:lnTo>
                    <a:cubicBezTo>
                      <a:pt x="262814" y="0"/>
                      <a:pt x="281142" y="18328"/>
                      <a:pt x="281142" y="40936"/>
                    </a:cubicBezTo>
                    <a:lnTo>
                      <a:pt x="281142" y="470768"/>
                    </a:lnTo>
                    <a:cubicBezTo>
                      <a:pt x="281142" y="493377"/>
                      <a:pt x="262814" y="511704"/>
                      <a:pt x="240206" y="511704"/>
                    </a:cubicBezTo>
                    <a:lnTo>
                      <a:pt x="0" y="511704"/>
                    </a:lnTo>
                    <a:close/>
                  </a:path>
                </a:pathLst>
              </a:custGeom>
              <a:solidFill>
                <a:srgbClr val="004AAD"/>
              </a:solidFill>
            </p:spPr>
          </p:sp>
          <p:sp>
            <p:nvSpPr>
              <p:cNvPr id="46" name="Freeform 46"/>
              <p:cNvSpPr/>
              <p:nvPr/>
            </p:nvSpPr>
            <p:spPr>
              <a:xfrm>
                <a:off x="0" y="8035079"/>
                <a:ext cx="466910" cy="511704"/>
              </a:xfrm>
              <a:custGeom>
                <a:avLst/>
                <a:gdLst/>
                <a:ahLst/>
                <a:cxnLst/>
                <a:rect l="l" t="t" r="r" b="b"/>
                <a:pathLst>
                  <a:path w="466910" h="511704">
                    <a:moveTo>
                      <a:pt x="0" y="0"/>
                    </a:moveTo>
                    <a:lnTo>
                      <a:pt x="425973" y="0"/>
                    </a:lnTo>
                    <a:cubicBezTo>
                      <a:pt x="448582" y="0"/>
                      <a:pt x="466910" y="18327"/>
                      <a:pt x="466910" y="40936"/>
                    </a:cubicBezTo>
                    <a:lnTo>
                      <a:pt x="466910" y="470767"/>
                    </a:lnTo>
                    <a:cubicBezTo>
                      <a:pt x="466910" y="493376"/>
                      <a:pt x="448582" y="511703"/>
                      <a:pt x="425973" y="511703"/>
                    </a:cubicBezTo>
                    <a:lnTo>
                      <a:pt x="0" y="511703"/>
                    </a:lnTo>
                    <a:close/>
                  </a:path>
                </a:pathLst>
              </a:custGeom>
              <a:solidFill>
                <a:srgbClr val="004AAD"/>
              </a:solidFill>
            </p:spPr>
          </p:sp>
          <p:sp>
            <p:nvSpPr>
              <p:cNvPr id="47" name="Freeform 47"/>
              <p:cNvSpPr/>
              <p:nvPr/>
            </p:nvSpPr>
            <p:spPr>
              <a:xfrm>
                <a:off x="0" y="9775296"/>
                <a:ext cx="1489076" cy="511704"/>
              </a:xfrm>
              <a:custGeom>
                <a:avLst/>
                <a:gdLst/>
                <a:ahLst/>
                <a:cxnLst/>
                <a:rect l="l" t="t" r="r" b="b"/>
                <a:pathLst>
                  <a:path w="1489076" h="511704">
                    <a:moveTo>
                      <a:pt x="0" y="0"/>
                    </a:moveTo>
                    <a:lnTo>
                      <a:pt x="1448139" y="0"/>
                    </a:lnTo>
                    <a:cubicBezTo>
                      <a:pt x="1470748" y="0"/>
                      <a:pt x="1489076" y="18327"/>
                      <a:pt x="1489076" y="40936"/>
                    </a:cubicBezTo>
                    <a:lnTo>
                      <a:pt x="1489076" y="470768"/>
                    </a:lnTo>
                    <a:cubicBezTo>
                      <a:pt x="1489076" y="493376"/>
                      <a:pt x="1470748" y="511704"/>
                      <a:pt x="1448139" y="511704"/>
                    </a:cubicBezTo>
                    <a:lnTo>
                      <a:pt x="0" y="511704"/>
                    </a:lnTo>
                    <a:close/>
                  </a:path>
                </a:pathLst>
              </a:custGeom>
              <a:solidFill>
                <a:srgbClr val="004AAD"/>
              </a:solidFill>
            </p:spPr>
          </p:sp>
        </p:grpSp>
      </p:grpSp>
      <p:sp>
        <p:nvSpPr>
          <p:cNvPr id="51" name="TextBox 51"/>
          <p:cNvSpPr txBox="1"/>
          <p:nvPr/>
        </p:nvSpPr>
        <p:spPr>
          <a:xfrm>
            <a:off x="1379727" y="2382227"/>
            <a:ext cx="5744998" cy="6411353"/>
          </a:xfrm>
          <a:prstGeom prst="rect">
            <a:avLst/>
          </a:prstGeom>
        </p:spPr>
        <p:txBody>
          <a:bodyPr lIns="0" tIns="0" rIns="0" bIns="0" rtlCol="0" anchor="t">
            <a:spAutoFit/>
          </a:bodyPr>
          <a:lstStyle/>
          <a:p>
            <a:pPr>
              <a:lnSpc>
                <a:spcPts val="6391"/>
              </a:lnSpc>
              <a:spcBef>
                <a:spcPct val="0"/>
              </a:spcBef>
            </a:pPr>
            <a:r>
              <a:rPr lang="en-US" sz="4565">
                <a:solidFill>
                  <a:srgbClr val="01003B"/>
                </a:solidFill>
                <a:latin typeface="Times Neue Roman"/>
              </a:rPr>
              <a:t>There is a positive difference between 2020 product count and 2021 .The product count of 2021 is more that that of 2020 .There is an increase in product production as per years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0601495" y="2385422"/>
            <a:ext cx="2464054" cy="1462063"/>
            <a:chOff x="-46112" y="-66675"/>
            <a:chExt cx="989506" cy="587130"/>
          </a:xfrm>
        </p:grpSpPr>
        <p:sp>
          <p:nvSpPr>
            <p:cNvPr id="4" name="Freeform 4"/>
            <p:cNvSpPr/>
            <p:nvPr/>
          </p:nvSpPr>
          <p:spPr>
            <a:xfrm>
              <a:off x="-46112" y="18547"/>
              <a:ext cx="989506" cy="402694"/>
            </a:xfrm>
            <a:custGeom>
              <a:avLst/>
              <a:gdLst/>
              <a:ahLst/>
              <a:cxnLst/>
              <a:rect l="l" t="t" r="r" b="b"/>
              <a:pathLst>
                <a:path w="989506" h="402694">
                  <a:moveTo>
                    <a:pt x="125678" y="0"/>
                  </a:moveTo>
                  <a:lnTo>
                    <a:pt x="863828" y="0"/>
                  </a:lnTo>
                  <a:cubicBezTo>
                    <a:pt x="933238" y="0"/>
                    <a:pt x="989506" y="56268"/>
                    <a:pt x="989506" y="125678"/>
                  </a:cubicBezTo>
                  <a:lnTo>
                    <a:pt x="989506" y="277016"/>
                  </a:lnTo>
                  <a:cubicBezTo>
                    <a:pt x="989506" y="346426"/>
                    <a:pt x="933238" y="402694"/>
                    <a:pt x="863828" y="402694"/>
                  </a:cubicBezTo>
                  <a:lnTo>
                    <a:pt x="125678" y="402694"/>
                  </a:lnTo>
                  <a:cubicBezTo>
                    <a:pt x="56268" y="402694"/>
                    <a:pt x="0" y="346426"/>
                    <a:pt x="0" y="277016"/>
                  </a:cubicBezTo>
                  <a:lnTo>
                    <a:pt x="0" y="125678"/>
                  </a:lnTo>
                  <a:cubicBezTo>
                    <a:pt x="0" y="56268"/>
                    <a:pt x="56268" y="0"/>
                    <a:pt x="125678" y="0"/>
                  </a:cubicBezTo>
                  <a:close/>
                </a:path>
              </a:pathLst>
            </a:custGeom>
            <a:solidFill>
              <a:srgbClr val="FF007E"/>
            </a:solidFill>
          </p:spPr>
        </p:sp>
        <p:sp>
          <p:nvSpPr>
            <p:cNvPr id="5" name="TextBox 5"/>
            <p:cNvSpPr txBox="1"/>
            <p:nvPr/>
          </p:nvSpPr>
          <p:spPr>
            <a:xfrm>
              <a:off x="0" y="-66675"/>
              <a:ext cx="934444" cy="587130"/>
            </a:xfrm>
            <a:prstGeom prst="rect">
              <a:avLst/>
            </a:prstGeom>
          </p:spPr>
          <p:txBody>
            <a:bodyPr lIns="50800" tIns="50800" rIns="50800" bIns="50800" rtlCol="0" anchor="ctr"/>
            <a:lstStyle/>
            <a:p>
              <a:pPr algn="ctr">
                <a:lnSpc>
                  <a:spcPts val="4480"/>
                </a:lnSpc>
              </a:pPr>
              <a:r>
                <a:rPr lang="en-US" sz="3200" b="1" dirty="0">
                  <a:solidFill>
                    <a:srgbClr val="F8F8F8"/>
                  </a:solidFill>
                  <a:latin typeface="Times Neue Roman"/>
                </a:rPr>
                <a:t>0.89</a:t>
              </a:r>
            </a:p>
          </p:txBody>
        </p:sp>
      </p:grpSp>
      <p:grpSp>
        <p:nvGrpSpPr>
          <p:cNvPr id="6" name="Group 6"/>
          <p:cNvGrpSpPr/>
          <p:nvPr/>
        </p:nvGrpSpPr>
        <p:grpSpPr>
          <a:xfrm>
            <a:off x="14290541" y="2436358"/>
            <a:ext cx="2464054" cy="1279029"/>
            <a:chOff x="0" y="-66675"/>
            <a:chExt cx="989506" cy="513628"/>
          </a:xfrm>
        </p:grpSpPr>
        <p:sp>
          <p:nvSpPr>
            <p:cNvPr id="7" name="Freeform 7"/>
            <p:cNvSpPr/>
            <p:nvPr/>
          </p:nvSpPr>
          <p:spPr>
            <a:xfrm>
              <a:off x="0" y="0"/>
              <a:ext cx="980455" cy="403219"/>
            </a:xfrm>
            <a:custGeom>
              <a:avLst/>
              <a:gdLst/>
              <a:ahLst/>
              <a:cxnLst/>
              <a:rect l="l" t="t" r="r" b="b"/>
              <a:pathLst>
                <a:path w="980455" h="403219">
                  <a:moveTo>
                    <a:pt x="126838" y="0"/>
                  </a:moveTo>
                  <a:lnTo>
                    <a:pt x="853617" y="0"/>
                  </a:lnTo>
                  <a:cubicBezTo>
                    <a:pt x="887256" y="0"/>
                    <a:pt x="919518" y="13363"/>
                    <a:pt x="943305" y="37150"/>
                  </a:cubicBezTo>
                  <a:cubicBezTo>
                    <a:pt x="967091" y="60937"/>
                    <a:pt x="980455" y="93198"/>
                    <a:pt x="980455" y="126838"/>
                  </a:cubicBezTo>
                  <a:lnTo>
                    <a:pt x="980455" y="276381"/>
                  </a:lnTo>
                  <a:cubicBezTo>
                    <a:pt x="980455" y="346431"/>
                    <a:pt x="923667" y="403219"/>
                    <a:pt x="853617" y="403219"/>
                  </a:cubicBezTo>
                  <a:lnTo>
                    <a:pt x="126838" y="403219"/>
                  </a:lnTo>
                  <a:cubicBezTo>
                    <a:pt x="56787" y="403219"/>
                    <a:pt x="0" y="346431"/>
                    <a:pt x="0" y="276381"/>
                  </a:cubicBezTo>
                  <a:lnTo>
                    <a:pt x="0" y="126838"/>
                  </a:lnTo>
                  <a:cubicBezTo>
                    <a:pt x="0" y="56787"/>
                    <a:pt x="56787" y="0"/>
                    <a:pt x="126838" y="0"/>
                  </a:cubicBezTo>
                  <a:close/>
                </a:path>
              </a:pathLst>
            </a:custGeom>
            <a:solidFill>
              <a:srgbClr val="FF007E"/>
            </a:solidFill>
          </p:spPr>
        </p:sp>
        <p:sp>
          <p:nvSpPr>
            <p:cNvPr id="8" name="TextBox 8"/>
            <p:cNvSpPr txBox="1"/>
            <p:nvPr/>
          </p:nvSpPr>
          <p:spPr>
            <a:xfrm>
              <a:off x="0" y="-66675"/>
              <a:ext cx="989506" cy="513628"/>
            </a:xfrm>
            <a:prstGeom prst="rect">
              <a:avLst/>
            </a:prstGeom>
          </p:spPr>
          <p:txBody>
            <a:bodyPr lIns="50800" tIns="50800" rIns="50800" bIns="50800" rtlCol="0" anchor="ctr"/>
            <a:lstStyle/>
            <a:p>
              <a:pPr algn="ctr">
                <a:lnSpc>
                  <a:spcPts val="4340"/>
                </a:lnSpc>
              </a:pPr>
              <a:r>
                <a:rPr lang="en-US" sz="3100" dirty="0">
                  <a:solidFill>
                    <a:srgbClr val="F8F8F8"/>
                  </a:solidFill>
                  <a:latin typeface="Times Neue Roman Bold"/>
                </a:rPr>
                <a:t>240.53</a:t>
              </a:r>
            </a:p>
          </p:txBody>
        </p:sp>
      </p:grpSp>
      <p:sp>
        <p:nvSpPr>
          <p:cNvPr id="9" name="AutoShape 9"/>
          <p:cNvSpPr/>
          <p:nvPr/>
        </p:nvSpPr>
        <p:spPr>
          <a:xfrm rot="5463204" flipV="1">
            <a:off x="10206721" y="5100934"/>
            <a:ext cx="3006188" cy="4747"/>
          </a:xfrm>
          <a:prstGeom prst="line">
            <a:avLst/>
          </a:prstGeom>
          <a:ln w="9525" cap="flat">
            <a:solidFill>
              <a:srgbClr val="01003B"/>
            </a:solidFill>
            <a:prstDash val="solid"/>
            <a:headEnd type="none" w="sm" len="sm"/>
            <a:tailEnd type="none" w="sm" len="sm"/>
          </a:ln>
        </p:spPr>
      </p:sp>
      <p:sp>
        <p:nvSpPr>
          <p:cNvPr id="10" name="AutoShape 10"/>
          <p:cNvSpPr/>
          <p:nvPr/>
        </p:nvSpPr>
        <p:spPr>
          <a:xfrm rot="5394571">
            <a:off x="14011433" y="5103954"/>
            <a:ext cx="3004477" cy="0"/>
          </a:xfrm>
          <a:prstGeom prst="line">
            <a:avLst/>
          </a:prstGeom>
          <a:ln w="9525" cap="flat">
            <a:solidFill>
              <a:srgbClr val="01003B"/>
            </a:solidFill>
            <a:prstDash val="solid"/>
            <a:headEnd type="none" w="sm" len="sm"/>
            <a:tailEnd type="none" w="sm" len="sm"/>
          </a:ln>
        </p:spPr>
      </p:sp>
      <p:sp>
        <p:nvSpPr>
          <p:cNvPr id="11" name="TextBox 11"/>
          <p:cNvSpPr txBox="1"/>
          <p:nvPr/>
        </p:nvSpPr>
        <p:spPr>
          <a:xfrm>
            <a:off x="10221462" y="6544278"/>
            <a:ext cx="2926186" cy="1160892"/>
          </a:xfrm>
          <a:prstGeom prst="rect">
            <a:avLst/>
          </a:prstGeom>
        </p:spPr>
        <p:txBody>
          <a:bodyPr lIns="0" tIns="0" rIns="0" bIns="0" rtlCol="0" anchor="t">
            <a:spAutoFit/>
          </a:bodyPr>
          <a:lstStyle/>
          <a:p>
            <a:pPr algn="ctr">
              <a:lnSpc>
                <a:spcPts val="4711"/>
              </a:lnSpc>
            </a:pPr>
            <a:r>
              <a:rPr lang="en-US" sz="3365">
                <a:solidFill>
                  <a:srgbClr val="01003B"/>
                </a:solidFill>
                <a:latin typeface="Times Neue Roman Bold"/>
              </a:rPr>
              <a:t>AQ Master wired x1Ms</a:t>
            </a:r>
          </a:p>
        </p:txBody>
      </p:sp>
      <p:sp>
        <p:nvSpPr>
          <p:cNvPr id="12" name="TextBox 12"/>
          <p:cNvSpPr txBox="1"/>
          <p:nvPr/>
        </p:nvSpPr>
        <p:spPr>
          <a:xfrm>
            <a:off x="14159763" y="6553803"/>
            <a:ext cx="2712560" cy="1115861"/>
          </a:xfrm>
          <a:prstGeom prst="rect">
            <a:avLst/>
          </a:prstGeom>
        </p:spPr>
        <p:txBody>
          <a:bodyPr lIns="0" tIns="0" rIns="0" bIns="0" rtlCol="0" anchor="t">
            <a:spAutoFit/>
          </a:bodyPr>
          <a:lstStyle/>
          <a:p>
            <a:pPr algn="ctr">
              <a:lnSpc>
                <a:spcPts val="4542"/>
              </a:lnSpc>
            </a:pPr>
            <a:r>
              <a:rPr lang="en-US" sz="3244">
                <a:solidFill>
                  <a:srgbClr val="01003B"/>
                </a:solidFill>
                <a:latin typeface="Times Neue Roman Bold"/>
              </a:rPr>
              <a:t>AQ HOME allin 1 Gen2</a:t>
            </a:r>
          </a:p>
        </p:txBody>
      </p:sp>
      <p:grpSp>
        <p:nvGrpSpPr>
          <p:cNvPr id="13" name="Group 13"/>
          <p:cNvGrpSpPr/>
          <p:nvPr/>
        </p:nvGrpSpPr>
        <p:grpSpPr>
          <a:xfrm>
            <a:off x="810645" y="225669"/>
            <a:ext cx="16666710" cy="1824272"/>
            <a:chOff x="0" y="0"/>
            <a:chExt cx="22222280" cy="2432363"/>
          </a:xfrm>
        </p:grpSpPr>
        <p:sp>
          <p:nvSpPr>
            <p:cNvPr id="14" name="TextBox 14"/>
            <p:cNvSpPr txBox="1"/>
            <p:nvPr/>
          </p:nvSpPr>
          <p:spPr>
            <a:xfrm>
              <a:off x="0" y="0"/>
              <a:ext cx="22222280" cy="1257300"/>
            </a:xfrm>
            <a:prstGeom prst="rect">
              <a:avLst/>
            </a:prstGeom>
          </p:spPr>
          <p:txBody>
            <a:bodyPr lIns="0" tIns="0" rIns="0" bIns="0" rtlCol="0" anchor="t">
              <a:spAutoFit/>
            </a:bodyPr>
            <a:lstStyle/>
            <a:p>
              <a:pPr algn="ctr">
                <a:lnSpc>
                  <a:spcPts val="7440"/>
                </a:lnSpc>
              </a:pPr>
              <a:r>
                <a:rPr lang="en-US" sz="6200">
                  <a:solidFill>
                    <a:srgbClr val="01003B"/>
                  </a:solidFill>
                  <a:latin typeface="Times Neue Roman Bold"/>
                </a:rPr>
                <a:t>MANUFACTURING COST</a:t>
              </a:r>
            </a:p>
          </p:txBody>
        </p:sp>
        <p:sp>
          <p:nvSpPr>
            <p:cNvPr id="15" name="TextBox 15"/>
            <p:cNvSpPr txBox="1"/>
            <p:nvPr/>
          </p:nvSpPr>
          <p:spPr>
            <a:xfrm>
              <a:off x="0" y="1809640"/>
              <a:ext cx="20121161" cy="622723"/>
            </a:xfrm>
            <a:prstGeom prst="rect">
              <a:avLst/>
            </a:prstGeom>
          </p:spPr>
          <p:txBody>
            <a:bodyPr lIns="0" tIns="0" rIns="0" bIns="0" rtlCol="0" anchor="t">
              <a:spAutoFit/>
            </a:bodyPr>
            <a:lstStyle/>
            <a:p>
              <a:pPr algn="l">
                <a:lnSpc>
                  <a:spcPts val="3920"/>
                </a:lnSpc>
              </a:pPr>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59446">
            <a:off x="13260773" y="-3539846"/>
            <a:ext cx="7814506" cy="6308438"/>
          </a:xfrm>
          <a:prstGeom prst="rect">
            <a:avLst/>
          </a:prstGeom>
        </p:spPr>
      </p:pic>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3904">
            <a:off x="-940728" y="8061713"/>
            <a:ext cx="10103966" cy="8156656"/>
          </a:xfrm>
          <a:prstGeom prst="rect">
            <a:avLst/>
          </a:prstGeom>
        </p:spPr>
      </p:pic>
      <p:sp>
        <p:nvSpPr>
          <p:cNvPr id="18" name="TextBox 18"/>
          <p:cNvSpPr txBox="1"/>
          <p:nvPr/>
        </p:nvSpPr>
        <p:spPr>
          <a:xfrm>
            <a:off x="1028700" y="2385422"/>
            <a:ext cx="8302479" cy="5570798"/>
          </a:xfrm>
          <a:prstGeom prst="rect">
            <a:avLst/>
          </a:prstGeom>
        </p:spPr>
        <p:txBody>
          <a:bodyPr lIns="0" tIns="0" rIns="0" bIns="0" rtlCol="0" anchor="t">
            <a:spAutoFit/>
          </a:bodyPr>
          <a:lstStyle/>
          <a:p>
            <a:pPr>
              <a:lnSpc>
                <a:spcPts val="6373"/>
              </a:lnSpc>
              <a:spcBef>
                <a:spcPct val="0"/>
              </a:spcBef>
            </a:pPr>
            <a:r>
              <a:rPr lang="en-US" sz="4552">
                <a:solidFill>
                  <a:srgbClr val="01003B"/>
                </a:solidFill>
                <a:latin typeface="Times Neue Roman"/>
              </a:rPr>
              <a:t>There are a number of products manufactured in the company and they have a range of manufacturing cost .The product with highest Manufacturing cost is AQ Home Allin 1 Gen 2 and lowest is AQ Master wired x1 Ms.</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289060" y="8030141"/>
            <a:ext cx="19151870" cy="9114142"/>
            <a:chOff x="0" y="0"/>
            <a:chExt cx="25535827" cy="12152189"/>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83530"/>
              <a:ext cx="14103200" cy="1138512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8512"/>
            <a:stretch>
              <a:fillRect/>
            </a:stretch>
          </p:blipFill>
          <p:spPr>
            <a:xfrm>
              <a:off x="14774539" y="0"/>
              <a:ext cx="10761288" cy="12152189"/>
            </a:xfrm>
            <a:prstGeom prst="rect">
              <a:avLst/>
            </a:prstGeom>
          </p:spPr>
        </p:pic>
      </p:grpSp>
      <p:sp>
        <p:nvSpPr>
          <p:cNvPr id="6" name="TextBox 6"/>
          <p:cNvSpPr txBox="1"/>
          <p:nvPr/>
        </p:nvSpPr>
        <p:spPr>
          <a:xfrm>
            <a:off x="1014412" y="241982"/>
            <a:ext cx="16244888" cy="885825"/>
          </a:xfrm>
          <a:prstGeom prst="rect">
            <a:avLst/>
          </a:prstGeom>
        </p:spPr>
        <p:txBody>
          <a:bodyPr lIns="0" tIns="0" rIns="0" bIns="0" rtlCol="0" anchor="t">
            <a:spAutoFit/>
          </a:bodyPr>
          <a:lstStyle/>
          <a:p>
            <a:pPr>
              <a:lnSpc>
                <a:spcPts val="6960"/>
              </a:lnSpc>
            </a:pPr>
            <a:r>
              <a:rPr lang="en-US" sz="5800">
                <a:solidFill>
                  <a:srgbClr val="01003B"/>
                </a:solidFill>
                <a:latin typeface="Times Neue Roman Bold"/>
              </a:rPr>
              <a:t>DISCOUNT PECENTAGE AS PER CUSTOMER</a:t>
            </a:r>
          </a:p>
        </p:txBody>
      </p:sp>
      <p:graphicFrame>
        <p:nvGraphicFramePr>
          <p:cNvPr id="7" name="Table 7"/>
          <p:cNvGraphicFramePr>
            <a:graphicFrameLocks noGrp="1"/>
          </p:cNvGraphicFramePr>
          <p:nvPr/>
        </p:nvGraphicFramePr>
        <p:xfrm>
          <a:off x="1014412" y="4376703"/>
          <a:ext cx="16202025" cy="5401893"/>
        </p:xfrm>
        <a:graphic>
          <a:graphicData uri="http://schemas.openxmlformats.org/drawingml/2006/table">
            <a:tbl>
              <a:tblPr/>
              <a:tblGrid>
                <a:gridCol w="5400675">
                  <a:extLst>
                    <a:ext uri="{9D8B030D-6E8A-4147-A177-3AD203B41FA5}">
                      <a16:colId xmlns:a16="http://schemas.microsoft.com/office/drawing/2014/main" val="20000"/>
                    </a:ext>
                  </a:extLst>
                </a:gridCol>
                <a:gridCol w="5400675">
                  <a:extLst>
                    <a:ext uri="{9D8B030D-6E8A-4147-A177-3AD203B41FA5}">
                      <a16:colId xmlns:a16="http://schemas.microsoft.com/office/drawing/2014/main" val="20001"/>
                    </a:ext>
                  </a:extLst>
                </a:gridCol>
                <a:gridCol w="5400675">
                  <a:extLst>
                    <a:ext uri="{9D8B030D-6E8A-4147-A177-3AD203B41FA5}">
                      <a16:colId xmlns:a16="http://schemas.microsoft.com/office/drawing/2014/main" val="20002"/>
                    </a:ext>
                  </a:extLst>
                </a:gridCol>
              </a:tblGrid>
              <a:tr h="917233">
                <a:tc>
                  <a:txBody>
                    <a:bodyPr/>
                    <a:lstStyle/>
                    <a:p>
                      <a:pPr algn="ctr">
                        <a:lnSpc>
                          <a:spcPts val="3359"/>
                        </a:lnSpc>
                        <a:defRPr/>
                      </a:pPr>
                      <a:r>
                        <a:rPr lang="en-US" sz="2400">
                          <a:solidFill>
                            <a:srgbClr val="F8F8F8"/>
                          </a:solidFill>
                          <a:latin typeface="Times Neue Roman Bold"/>
                        </a:rPr>
                        <a:t>Customer Code</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01003B"/>
                    </a:solidFill>
                  </a:tcPr>
                </a:tc>
                <a:tc>
                  <a:txBody>
                    <a:bodyPr/>
                    <a:lstStyle/>
                    <a:p>
                      <a:pPr algn="ctr">
                        <a:lnSpc>
                          <a:spcPts val="3359"/>
                        </a:lnSpc>
                        <a:defRPr/>
                      </a:pPr>
                      <a:r>
                        <a:rPr lang="en-US" sz="2400">
                          <a:solidFill>
                            <a:srgbClr val="F8F8F8"/>
                          </a:solidFill>
                          <a:latin typeface="Times Neue Roman Bold"/>
                        </a:rPr>
                        <a:t>Customer</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01003B"/>
                    </a:solidFill>
                  </a:tcPr>
                </a:tc>
                <a:tc>
                  <a:txBody>
                    <a:bodyPr/>
                    <a:lstStyle/>
                    <a:p>
                      <a:pPr algn="ctr">
                        <a:lnSpc>
                          <a:spcPts val="3359"/>
                        </a:lnSpc>
                        <a:defRPr/>
                      </a:pPr>
                      <a:r>
                        <a:rPr lang="en-US" sz="2400">
                          <a:solidFill>
                            <a:srgbClr val="F8F8F8"/>
                          </a:solidFill>
                          <a:latin typeface="Times Neue Roman Bold"/>
                        </a:rPr>
                        <a:t>Pre involved discount %</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01003B"/>
                    </a:solidFill>
                  </a:tcPr>
                </a:tc>
                <a:extLst>
                  <a:ext uri="{0D108BD9-81ED-4DB2-BD59-A6C34878D82A}">
                    <a16:rowId xmlns:a16="http://schemas.microsoft.com/office/drawing/2014/main" val="10000"/>
                  </a:ext>
                </a:extLst>
              </a:tr>
              <a:tr h="896932">
                <a:tc>
                  <a:txBody>
                    <a:bodyPr/>
                    <a:lstStyle/>
                    <a:p>
                      <a:pPr algn="ctr">
                        <a:lnSpc>
                          <a:spcPts val="3359"/>
                        </a:lnSpc>
                        <a:defRPr/>
                      </a:pPr>
                      <a:r>
                        <a:rPr lang="en-US" sz="2400">
                          <a:solidFill>
                            <a:srgbClr val="01003B"/>
                          </a:solidFill>
                          <a:latin typeface="Times Neue Roman Bold"/>
                        </a:rPr>
                        <a:t>90002009</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3359"/>
                        </a:lnSpc>
                        <a:defRPr/>
                      </a:pPr>
                      <a:r>
                        <a:rPr lang="en-US" sz="2400">
                          <a:solidFill>
                            <a:srgbClr val="01003B"/>
                          </a:solidFill>
                          <a:latin typeface="Times Neue Roman Bold"/>
                        </a:rPr>
                        <a:t>Flipkart</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3359"/>
                        </a:lnSpc>
                        <a:defRPr/>
                      </a:pPr>
                      <a:r>
                        <a:rPr lang="en-US" sz="2400">
                          <a:solidFill>
                            <a:srgbClr val="01003B"/>
                          </a:solidFill>
                          <a:latin typeface="Times Neue Roman Bold"/>
                        </a:rPr>
                        <a:t>30.83</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1"/>
                  </a:ext>
                </a:extLst>
              </a:tr>
              <a:tr h="896932">
                <a:tc>
                  <a:txBody>
                    <a:bodyPr/>
                    <a:lstStyle/>
                    <a:p>
                      <a:pPr algn="ctr">
                        <a:lnSpc>
                          <a:spcPts val="3359"/>
                        </a:lnSpc>
                        <a:defRPr/>
                      </a:pPr>
                      <a:r>
                        <a:rPr lang="en-US" sz="2400">
                          <a:solidFill>
                            <a:srgbClr val="01003B"/>
                          </a:solidFill>
                          <a:latin typeface="Times Neue Roman Bold"/>
                        </a:rPr>
                        <a:t>90002006</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3359"/>
                        </a:lnSpc>
                        <a:defRPr/>
                      </a:pPr>
                      <a:r>
                        <a:rPr lang="en-US" sz="2400">
                          <a:solidFill>
                            <a:srgbClr val="01003B"/>
                          </a:solidFill>
                          <a:latin typeface="Times Neue Roman Bold"/>
                        </a:rPr>
                        <a:t>Vivkes</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3359"/>
                        </a:lnSpc>
                        <a:defRPr/>
                      </a:pPr>
                      <a:r>
                        <a:rPr lang="en-US" sz="2400">
                          <a:solidFill>
                            <a:srgbClr val="01003B"/>
                          </a:solidFill>
                          <a:latin typeface="Times Neue Roman Bold"/>
                        </a:rPr>
                        <a:t>30.38</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896932">
                <a:tc>
                  <a:txBody>
                    <a:bodyPr/>
                    <a:lstStyle/>
                    <a:p>
                      <a:pPr algn="ctr">
                        <a:lnSpc>
                          <a:spcPts val="3359"/>
                        </a:lnSpc>
                        <a:defRPr/>
                      </a:pPr>
                      <a:r>
                        <a:rPr lang="en-US" sz="2400">
                          <a:solidFill>
                            <a:srgbClr val="01003B"/>
                          </a:solidFill>
                          <a:latin typeface="Times Neue Roman Bold"/>
                        </a:rPr>
                        <a:t>90002003</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3359"/>
                        </a:lnSpc>
                        <a:defRPr/>
                      </a:pPr>
                      <a:r>
                        <a:rPr lang="en-US" sz="2400">
                          <a:solidFill>
                            <a:srgbClr val="01003B"/>
                          </a:solidFill>
                          <a:latin typeface="Times Neue Roman Bold"/>
                        </a:rPr>
                        <a:t>Isone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3359"/>
                        </a:lnSpc>
                        <a:defRPr/>
                      </a:pPr>
                      <a:r>
                        <a:rPr lang="en-US" sz="2400">
                          <a:solidFill>
                            <a:srgbClr val="01003B"/>
                          </a:solidFill>
                          <a:latin typeface="Times Neue Roman Bold"/>
                        </a:rPr>
                        <a:t>30.28</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3"/>
                  </a:ext>
                </a:extLst>
              </a:tr>
              <a:tr h="896932">
                <a:tc>
                  <a:txBody>
                    <a:bodyPr/>
                    <a:lstStyle/>
                    <a:p>
                      <a:pPr algn="ctr">
                        <a:lnSpc>
                          <a:spcPts val="3359"/>
                        </a:lnSpc>
                        <a:defRPr/>
                      </a:pPr>
                      <a:r>
                        <a:rPr lang="en-US" sz="2400">
                          <a:solidFill>
                            <a:srgbClr val="01003B"/>
                          </a:solidFill>
                          <a:latin typeface="Times Neue Roman Bold"/>
                        </a:rPr>
                        <a:t>90002002</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3359"/>
                        </a:lnSpc>
                        <a:defRPr/>
                      </a:pPr>
                      <a:r>
                        <a:rPr lang="en-US" sz="2400">
                          <a:solidFill>
                            <a:srgbClr val="01003B"/>
                          </a:solidFill>
                          <a:latin typeface="Times Neue Roman Bold"/>
                        </a:rPr>
                        <a:t>Croma</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3359"/>
                        </a:lnSpc>
                        <a:defRPr/>
                      </a:pPr>
                      <a:r>
                        <a:rPr lang="en-US" sz="2400">
                          <a:solidFill>
                            <a:srgbClr val="01003B"/>
                          </a:solidFill>
                          <a:latin typeface="Times Neue Roman Bold"/>
                        </a:rPr>
                        <a:t>30.25</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896932">
                <a:tc>
                  <a:txBody>
                    <a:bodyPr/>
                    <a:lstStyle/>
                    <a:p>
                      <a:pPr algn="ctr">
                        <a:lnSpc>
                          <a:spcPts val="3359"/>
                        </a:lnSpc>
                        <a:defRPr/>
                      </a:pPr>
                      <a:r>
                        <a:rPr lang="en-US" sz="2400">
                          <a:solidFill>
                            <a:srgbClr val="01003B"/>
                          </a:solidFill>
                          <a:latin typeface="Times Neue Roman Bold"/>
                        </a:rPr>
                        <a:t>90002016</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3359"/>
                        </a:lnSpc>
                        <a:defRPr/>
                      </a:pPr>
                      <a:r>
                        <a:rPr lang="en-US" sz="2400">
                          <a:solidFill>
                            <a:srgbClr val="01003B"/>
                          </a:solidFill>
                          <a:latin typeface="Times Neue Roman Bold"/>
                        </a:rPr>
                        <a:t>Amazon</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tc>
                  <a:txBody>
                    <a:bodyPr/>
                    <a:lstStyle/>
                    <a:p>
                      <a:pPr algn="ctr">
                        <a:lnSpc>
                          <a:spcPts val="3359"/>
                        </a:lnSpc>
                        <a:defRPr/>
                      </a:pPr>
                      <a:r>
                        <a:rPr lang="en-US" sz="2400">
                          <a:solidFill>
                            <a:srgbClr val="01003B"/>
                          </a:solidFill>
                          <a:latin typeface="Times Neue Roman Bold"/>
                        </a:rPr>
                        <a:t>29.33</a:t>
                      </a:r>
                      <a:endParaRPr lang="en-US" sz="1100"/>
                    </a:p>
                  </a:txBody>
                  <a:tcPr marL="190500" marR="190500" marT="190500" marB="190500" anchor="ctr">
                    <a:lnL w="0"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8F8F8"/>
                    </a:solidFill>
                  </a:tcPr>
                </a:tc>
                <a:extLst>
                  <a:ext uri="{0D108BD9-81ED-4DB2-BD59-A6C34878D82A}">
                    <a16:rowId xmlns:a16="http://schemas.microsoft.com/office/drawing/2014/main" val="10005"/>
                  </a:ext>
                </a:extLst>
              </a:tr>
            </a:tbl>
          </a:graphicData>
        </a:graphic>
      </p:graphicFrame>
      <p:sp>
        <p:nvSpPr>
          <p:cNvPr id="8" name="TextBox 8"/>
          <p:cNvSpPr txBox="1"/>
          <p:nvPr/>
        </p:nvSpPr>
        <p:spPr>
          <a:xfrm>
            <a:off x="1028700" y="1609802"/>
            <a:ext cx="16187737" cy="2262066"/>
          </a:xfrm>
          <a:prstGeom prst="rect">
            <a:avLst/>
          </a:prstGeom>
        </p:spPr>
        <p:txBody>
          <a:bodyPr lIns="0" tIns="0" rIns="0" bIns="0" rtlCol="0" anchor="t">
            <a:spAutoFit/>
          </a:bodyPr>
          <a:lstStyle/>
          <a:p>
            <a:pPr algn="ctr">
              <a:lnSpc>
                <a:spcPts val="6044"/>
              </a:lnSpc>
              <a:spcBef>
                <a:spcPct val="0"/>
              </a:spcBef>
            </a:pPr>
            <a:r>
              <a:rPr lang="en-US" sz="4317">
                <a:solidFill>
                  <a:srgbClr val="01003B"/>
                </a:solidFill>
                <a:latin typeface="Times Neue Roman"/>
              </a:rPr>
              <a:t>The are number of customer through which the company operates but the top five companies that operates with the highest discount % are as follows</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9104552" y="1984787"/>
            <a:ext cx="8320497" cy="7430089"/>
            <a:chOff x="0" y="-535989"/>
            <a:chExt cx="11093996" cy="9906785"/>
          </a:xfrm>
        </p:grpSpPr>
        <p:sp>
          <p:nvSpPr>
            <p:cNvPr id="4" name="TextBox 4"/>
            <p:cNvSpPr txBox="1"/>
            <p:nvPr/>
          </p:nvSpPr>
          <p:spPr>
            <a:xfrm>
              <a:off x="6010941" y="-535989"/>
              <a:ext cx="915437" cy="416011"/>
            </a:xfrm>
            <a:prstGeom prst="rect">
              <a:avLst/>
            </a:prstGeom>
          </p:spPr>
          <p:txBody>
            <a:bodyPr wrap="square" lIns="0" tIns="0" rIns="0" bIns="0" rtlCol="0" anchor="t">
              <a:spAutoFit/>
            </a:bodyPr>
            <a:lstStyle/>
            <a:p>
              <a:pPr algn="l">
                <a:lnSpc>
                  <a:spcPts val="2620"/>
                </a:lnSpc>
              </a:pPr>
              <a:r>
                <a:rPr lang="en-US" sz="1871" dirty="0">
                  <a:solidFill>
                    <a:srgbClr val="000000"/>
                  </a:solidFill>
                  <a:latin typeface="Canva Sans 2"/>
                </a:rPr>
                <a:t>sales</a:t>
              </a:r>
            </a:p>
          </p:txBody>
        </p:sp>
        <p:grpSp>
          <p:nvGrpSpPr>
            <p:cNvPr id="5" name="Group 5"/>
            <p:cNvGrpSpPr>
              <a:grpSpLocks noChangeAspect="1"/>
            </p:cNvGrpSpPr>
            <p:nvPr/>
          </p:nvGrpSpPr>
          <p:grpSpPr>
            <a:xfrm>
              <a:off x="5805688" y="-328659"/>
              <a:ext cx="118846" cy="118846"/>
              <a:chOff x="4683151" y="-1203770"/>
              <a:chExt cx="152400" cy="152400"/>
            </a:xfrm>
          </p:grpSpPr>
          <p:sp>
            <p:nvSpPr>
              <p:cNvPr id="6" name="Freeform 6"/>
              <p:cNvSpPr/>
              <p:nvPr/>
            </p:nvSpPr>
            <p:spPr>
              <a:xfrm>
                <a:off x="4683151" y="-120377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2D8BBA"/>
              </a:solidFill>
            </p:spPr>
          </p:sp>
        </p:grpSp>
        <p:sp>
          <p:nvSpPr>
            <p:cNvPr id="7" name="TextBox 7"/>
            <p:cNvSpPr txBox="1"/>
            <p:nvPr/>
          </p:nvSpPr>
          <p:spPr>
            <a:xfrm rot="-2700000">
              <a:off x="1552954" y="8799497"/>
              <a:ext cx="1056462" cy="420010"/>
            </a:xfrm>
            <a:prstGeom prst="rect">
              <a:avLst/>
            </a:prstGeom>
          </p:spPr>
          <p:txBody>
            <a:bodyPr lIns="0" tIns="0" rIns="0" bIns="0" rtlCol="0" anchor="t">
              <a:spAutoFit/>
            </a:bodyPr>
            <a:lstStyle/>
            <a:p>
              <a:pPr algn="ctr">
                <a:lnSpc>
                  <a:spcPts val="2620"/>
                </a:lnSpc>
              </a:pPr>
              <a:r>
                <a:rPr lang="en-US" sz="1871">
                  <a:solidFill>
                    <a:srgbClr val="000000"/>
                  </a:solidFill>
                  <a:latin typeface="Canva Sans 2"/>
                </a:rPr>
                <a:t>9,2019</a:t>
              </a:r>
            </a:p>
          </p:txBody>
        </p:sp>
        <p:sp>
          <p:nvSpPr>
            <p:cNvPr id="8" name="TextBox 8"/>
            <p:cNvSpPr txBox="1"/>
            <p:nvPr/>
          </p:nvSpPr>
          <p:spPr>
            <a:xfrm rot="18900000">
              <a:off x="2038455" y="8954785"/>
              <a:ext cx="1398453" cy="416011"/>
            </a:xfrm>
            <a:prstGeom prst="rect">
              <a:avLst/>
            </a:prstGeom>
          </p:spPr>
          <p:txBody>
            <a:bodyPr wrap="square" lIns="0" tIns="0" rIns="0" bIns="0" rtlCol="0" anchor="t">
              <a:spAutoFit/>
            </a:bodyPr>
            <a:lstStyle/>
            <a:p>
              <a:pPr algn="ctr">
                <a:lnSpc>
                  <a:spcPts val="2620"/>
                </a:lnSpc>
              </a:pPr>
              <a:r>
                <a:rPr lang="en-US" sz="1871" dirty="0">
                  <a:solidFill>
                    <a:srgbClr val="000000"/>
                  </a:solidFill>
                  <a:latin typeface="Canva Sans 2"/>
                </a:rPr>
                <a:t>11,2019</a:t>
              </a:r>
            </a:p>
          </p:txBody>
        </p:sp>
        <p:sp>
          <p:nvSpPr>
            <p:cNvPr id="9" name="TextBox 9"/>
            <p:cNvSpPr txBox="1"/>
            <p:nvPr/>
          </p:nvSpPr>
          <p:spPr>
            <a:xfrm rot="18900000">
              <a:off x="2897799" y="8810031"/>
              <a:ext cx="1183836" cy="416011"/>
            </a:xfrm>
            <a:prstGeom prst="rect">
              <a:avLst/>
            </a:prstGeom>
          </p:spPr>
          <p:txBody>
            <a:bodyPr wrap="square" lIns="0" tIns="0" rIns="0" bIns="0" rtlCol="0" anchor="t">
              <a:spAutoFit/>
            </a:bodyPr>
            <a:lstStyle/>
            <a:p>
              <a:pPr algn="ctr">
                <a:lnSpc>
                  <a:spcPts val="2620"/>
                </a:lnSpc>
              </a:pPr>
              <a:r>
                <a:rPr lang="en-US" sz="1871" dirty="0">
                  <a:solidFill>
                    <a:srgbClr val="000000"/>
                  </a:solidFill>
                  <a:latin typeface="Canva Sans 2"/>
                </a:rPr>
                <a:t>1,2020</a:t>
              </a:r>
            </a:p>
          </p:txBody>
        </p:sp>
        <p:sp>
          <p:nvSpPr>
            <p:cNvPr id="10" name="TextBox 10"/>
            <p:cNvSpPr txBox="1"/>
            <p:nvPr/>
          </p:nvSpPr>
          <p:spPr>
            <a:xfrm rot="-2700000">
              <a:off x="3784349" y="8801029"/>
              <a:ext cx="1060795" cy="420010"/>
            </a:xfrm>
            <a:prstGeom prst="rect">
              <a:avLst/>
            </a:prstGeom>
          </p:spPr>
          <p:txBody>
            <a:bodyPr lIns="0" tIns="0" rIns="0" bIns="0" rtlCol="0" anchor="t">
              <a:spAutoFit/>
            </a:bodyPr>
            <a:lstStyle/>
            <a:p>
              <a:pPr algn="ctr">
                <a:lnSpc>
                  <a:spcPts val="2620"/>
                </a:lnSpc>
              </a:pPr>
              <a:r>
                <a:rPr lang="en-US" sz="1871">
                  <a:solidFill>
                    <a:srgbClr val="000000"/>
                  </a:solidFill>
                  <a:latin typeface="Canva Sans 2"/>
                </a:rPr>
                <a:t>3,2020</a:t>
              </a:r>
            </a:p>
          </p:txBody>
        </p:sp>
        <p:sp>
          <p:nvSpPr>
            <p:cNvPr id="11" name="TextBox 11"/>
            <p:cNvSpPr txBox="1"/>
            <p:nvPr/>
          </p:nvSpPr>
          <p:spPr>
            <a:xfrm rot="-2700000">
              <a:off x="4526474" y="8802233"/>
              <a:ext cx="1064200" cy="420010"/>
            </a:xfrm>
            <a:prstGeom prst="rect">
              <a:avLst/>
            </a:prstGeom>
          </p:spPr>
          <p:txBody>
            <a:bodyPr lIns="0" tIns="0" rIns="0" bIns="0" rtlCol="0" anchor="t">
              <a:spAutoFit/>
            </a:bodyPr>
            <a:lstStyle/>
            <a:p>
              <a:pPr algn="ctr">
                <a:lnSpc>
                  <a:spcPts val="2620"/>
                </a:lnSpc>
              </a:pPr>
              <a:r>
                <a:rPr lang="en-US" sz="1871">
                  <a:solidFill>
                    <a:srgbClr val="000000"/>
                  </a:solidFill>
                  <a:latin typeface="Canva Sans 2"/>
                </a:rPr>
                <a:t>5,2020</a:t>
              </a:r>
            </a:p>
          </p:txBody>
        </p:sp>
        <p:sp>
          <p:nvSpPr>
            <p:cNvPr id="12" name="TextBox 12"/>
            <p:cNvSpPr txBox="1"/>
            <p:nvPr/>
          </p:nvSpPr>
          <p:spPr>
            <a:xfrm rot="-2700000">
              <a:off x="5297922" y="8791290"/>
              <a:ext cx="1033250" cy="420010"/>
            </a:xfrm>
            <a:prstGeom prst="rect">
              <a:avLst/>
            </a:prstGeom>
          </p:spPr>
          <p:txBody>
            <a:bodyPr lIns="0" tIns="0" rIns="0" bIns="0" rtlCol="0" anchor="t">
              <a:spAutoFit/>
            </a:bodyPr>
            <a:lstStyle/>
            <a:p>
              <a:pPr algn="ctr">
                <a:lnSpc>
                  <a:spcPts val="2620"/>
                </a:lnSpc>
              </a:pPr>
              <a:r>
                <a:rPr lang="en-US" sz="1871">
                  <a:solidFill>
                    <a:srgbClr val="000000"/>
                  </a:solidFill>
                  <a:latin typeface="Canva Sans 2"/>
                </a:rPr>
                <a:t>7,2020</a:t>
              </a:r>
            </a:p>
          </p:txBody>
        </p:sp>
        <p:sp>
          <p:nvSpPr>
            <p:cNvPr id="13" name="TextBox 13"/>
            <p:cNvSpPr txBox="1"/>
            <p:nvPr/>
          </p:nvSpPr>
          <p:spPr>
            <a:xfrm rot="-2700000">
              <a:off x="6002535" y="8808032"/>
              <a:ext cx="1080603" cy="420010"/>
            </a:xfrm>
            <a:prstGeom prst="rect">
              <a:avLst/>
            </a:prstGeom>
          </p:spPr>
          <p:txBody>
            <a:bodyPr lIns="0" tIns="0" rIns="0" bIns="0" rtlCol="0" anchor="t">
              <a:spAutoFit/>
            </a:bodyPr>
            <a:lstStyle/>
            <a:p>
              <a:pPr algn="ctr">
                <a:lnSpc>
                  <a:spcPts val="2620"/>
                </a:lnSpc>
              </a:pPr>
              <a:r>
                <a:rPr lang="en-US" sz="1871" dirty="0">
                  <a:solidFill>
                    <a:srgbClr val="000000"/>
                  </a:solidFill>
                  <a:latin typeface="Canva Sans 2"/>
                </a:rPr>
                <a:t>9,2020</a:t>
              </a:r>
            </a:p>
          </p:txBody>
        </p:sp>
        <p:sp>
          <p:nvSpPr>
            <p:cNvPr id="14" name="TextBox 14"/>
            <p:cNvSpPr txBox="1"/>
            <p:nvPr/>
          </p:nvSpPr>
          <p:spPr>
            <a:xfrm rot="18900000">
              <a:off x="6476676" y="8875042"/>
              <a:ext cx="1358873" cy="416011"/>
            </a:xfrm>
            <a:prstGeom prst="rect">
              <a:avLst/>
            </a:prstGeom>
          </p:spPr>
          <p:txBody>
            <a:bodyPr wrap="square" lIns="0" tIns="0" rIns="0" bIns="0" rtlCol="0" anchor="t">
              <a:spAutoFit/>
            </a:bodyPr>
            <a:lstStyle/>
            <a:p>
              <a:pPr algn="ctr">
                <a:lnSpc>
                  <a:spcPts val="2620"/>
                </a:lnSpc>
              </a:pPr>
              <a:r>
                <a:rPr lang="en-US" sz="1871" dirty="0">
                  <a:solidFill>
                    <a:srgbClr val="000000"/>
                  </a:solidFill>
                  <a:latin typeface="Canva Sans 2"/>
                </a:rPr>
                <a:t>11,2020</a:t>
              </a:r>
            </a:p>
          </p:txBody>
        </p:sp>
        <p:sp>
          <p:nvSpPr>
            <p:cNvPr id="15" name="TextBox 15"/>
            <p:cNvSpPr txBox="1"/>
            <p:nvPr/>
          </p:nvSpPr>
          <p:spPr>
            <a:xfrm rot="18900000">
              <a:off x="7350204" y="8774252"/>
              <a:ext cx="1168924" cy="416011"/>
            </a:xfrm>
            <a:prstGeom prst="rect">
              <a:avLst/>
            </a:prstGeom>
          </p:spPr>
          <p:txBody>
            <a:bodyPr wrap="square" lIns="0" tIns="0" rIns="0" bIns="0" rtlCol="0" anchor="t">
              <a:spAutoFit/>
            </a:bodyPr>
            <a:lstStyle/>
            <a:p>
              <a:pPr algn="ctr">
                <a:lnSpc>
                  <a:spcPts val="2620"/>
                </a:lnSpc>
              </a:pPr>
              <a:r>
                <a:rPr lang="en-US" sz="1871" dirty="0">
                  <a:solidFill>
                    <a:srgbClr val="000000"/>
                  </a:solidFill>
                  <a:latin typeface="Canva Sans 2"/>
                </a:rPr>
                <a:t>1,2021</a:t>
              </a:r>
            </a:p>
          </p:txBody>
        </p:sp>
        <p:sp>
          <p:nvSpPr>
            <p:cNvPr id="16" name="TextBox 16"/>
            <p:cNvSpPr txBox="1"/>
            <p:nvPr/>
          </p:nvSpPr>
          <p:spPr>
            <a:xfrm rot="18900000">
              <a:off x="8241504" y="8827572"/>
              <a:ext cx="1091924" cy="416011"/>
            </a:xfrm>
            <a:prstGeom prst="rect">
              <a:avLst/>
            </a:prstGeom>
          </p:spPr>
          <p:txBody>
            <a:bodyPr wrap="square" lIns="0" tIns="0" rIns="0" bIns="0" rtlCol="0" anchor="t">
              <a:spAutoFit/>
            </a:bodyPr>
            <a:lstStyle/>
            <a:p>
              <a:pPr algn="ctr">
                <a:lnSpc>
                  <a:spcPts val="2620"/>
                </a:lnSpc>
              </a:pPr>
              <a:r>
                <a:rPr lang="en-US" sz="1871" dirty="0">
                  <a:solidFill>
                    <a:srgbClr val="000000"/>
                  </a:solidFill>
                  <a:latin typeface="Canva Sans 2"/>
                </a:rPr>
                <a:t>3,2021</a:t>
              </a:r>
            </a:p>
          </p:txBody>
        </p:sp>
        <p:sp>
          <p:nvSpPr>
            <p:cNvPr id="17" name="TextBox 17"/>
            <p:cNvSpPr txBox="1"/>
            <p:nvPr/>
          </p:nvSpPr>
          <p:spPr>
            <a:xfrm rot="-2700000">
              <a:off x="9042626" y="8783193"/>
              <a:ext cx="1010347" cy="420010"/>
            </a:xfrm>
            <a:prstGeom prst="rect">
              <a:avLst/>
            </a:prstGeom>
          </p:spPr>
          <p:txBody>
            <a:bodyPr lIns="0" tIns="0" rIns="0" bIns="0" rtlCol="0" anchor="t">
              <a:spAutoFit/>
            </a:bodyPr>
            <a:lstStyle/>
            <a:p>
              <a:pPr algn="ctr">
                <a:lnSpc>
                  <a:spcPts val="2620"/>
                </a:lnSpc>
              </a:pPr>
              <a:r>
                <a:rPr lang="en-US" sz="1871" dirty="0">
                  <a:solidFill>
                    <a:srgbClr val="000000"/>
                  </a:solidFill>
                  <a:latin typeface="Canva Sans 2"/>
                </a:rPr>
                <a:t>5,2021</a:t>
              </a:r>
            </a:p>
          </p:txBody>
        </p:sp>
        <p:sp>
          <p:nvSpPr>
            <p:cNvPr id="18" name="TextBox 18"/>
            <p:cNvSpPr txBox="1"/>
            <p:nvPr/>
          </p:nvSpPr>
          <p:spPr>
            <a:xfrm rot="18900000">
              <a:off x="9729491" y="8891019"/>
              <a:ext cx="1146207" cy="416011"/>
            </a:xfrm>
            <a:prstGeom prst="rect">
              <a:avLst/>
            </a:prstGeom>
          </p:spPr>
          <p:txBody>
            <a:bodyPr wrap="square" lIns="0" tIns="0" rIns="0" bIns="0" rtlCol="0" anchor="t">
              <a:spAutoFit/>
            </a:bodyPr>
            <a:lstStyle/>
            <a:p>
              <a:pPr algn="ctr">
                <a:lnSpc>
                  <a:spcPts val="2620"/>
                </a:lnSpc>
              </a:pPr>
              <a:r>
                <a:rPr lang="en-US" sz="1871" dirty="0">
                  <a:solidFill>
                    <a:srgbClr val="000000"/>
                  </a:solidFill>
                  <a:latin typeface="Canva Sans 2"/>
                </a:rPr>
                <a:t>7,2021</a:t>
              </a:r>
            </a:p>
          </p:txBody>
        </p:sp>
        <p:grpSp>
          <p:nvGrpSpPr>
            <p:cNvPr id="19" name="Group 19"/>
            <p:cNvGrpSpPr>
              <a:grpSpLocks noChangeAspect="1"/>
            </p:cNvGrpSpPr>
            <p:nvPr/>
          </p:nvGrpSpPr>
          <p:grpSpPr>
            <a:xfrm>
              <a:off x="2153623" y="610077"/>
              <a:ext cx="8940373" cy="7698093"/>
              <a:chOff x="0" y="0"/>
              <a:chExt cx="11464507" cy="9871493"/>
            </a:xfrm>
          </p:grpSpPr>
          <p:sp>
            <p:nvSpPr>
              <p:cNvPr id="20" name="Freeform 20"/>
              <p:cNvSpPr/>
              <p:nvPr/>
            </p:nvSpPr>
            <p:spPr>
              <a:xfrm>
                <a:off x="0" y="-6350"/>
                <a:ext cx="11464506" cy="12700"/>
              </a:xfrm>
              <a:custGeom>
                <a:avLst/>
                <a:gdLst/>
                <a:ahLst/>
                <a:cxnLst/>
                <a:rect l="l" t="t" r="r" b="b"/>
                <a:pathLst>
                  <a:path w="11464506" h="12700">
                    <a:moveTo>
                      <a:pt x="0" y="0"/>
                    </a:moveTo>
                    <a:lnTo>
                      <a:pt x="11464506" y="0"/>
                    </a:lnTo>
                    <a:lnTo>
                      <a:pt x="11464506" y="12700"/>
                    </a:lnTo>
                    <a:lnTo>
                      <a:pt x="0" y="12700"/>
                    </a:lnTo>
                    <a:close/>
                  </a:path>
                </a:pathLst>
              </a:custGeom>
              <a:solidFill>
                <a:srgbClr val="000000">
                  <a:alpha val="24706"/>
                </a:srgbClr>
              </a:solidFill>
            </p:spPr>
          </p:sp>
          <p:sp>
            <p:nvSpPr>
              <p:cNvPr id="21" name="Freeform 21"/>
              <p:cNvSpPr/>
              <p:nvPr/>
            </p:nvSpPr>
            <p:spPr>
              <a:xfrm>
                <a:off x="0" y="2461523"/>
                <a:ext cx="11464506" cy="12700"/>
              </a:xfrm>
              <a:custGeom>
                <a:avLst/>
                <a:gdLst/>
                <a:ahLst/>
                <a:cxnLst/>
                <a:rect l="l" t="t" r="r" b="b"/>
                <a:pathLst>
                  <a:path w="11464506" h="12700">
                    <a:moveTo>
                      <a:pt x="0" y="0"/>
                    </a:moveTo>
                    <a:lnTo>
                      <a:pt x="11464506" y="0"/>
                    </a:lnTo>
                    <a:lnTo>
                      <a:pt x="11464506" y="12700"/>
                    </a:lnTo>
                    <a:lnTo>
                      <a:pt x="0" y="12700"/>
                    </a:lnTo>
                    <a:close/>
                  </a:path>
                </a:pathLst>
              </a:custGeom>
              <a:solidFill>
                <a:srgbClr val="000000">
                  <a:alpha val="24706"/>
                </a:srgbClr>
              </a:solidFill>
            </p:spPr>
          </p:sp>
          <p:sp>
            <p:nvSpPr>
              <p:cNvPr id="22" name="Freeform 22"/>
              <p:cNvSpPr/>
              <p:nvPr/>
            </p:nvSpPr>
            <p:spPr>
              <a:xfrm>
                <a:off x="0" y="4929397"/>
                <a:ext cx="11464506" cy="12700"/>
              </a:xfrm>
              <a:custGeom>
                <a:avLst/>
                <a:gdLst/>
                <a:ahLst/>
                <a:cxnLst/>
                <a:rect l="l" t="t" r="r" b="b"/>
                <a:pathLst>
                  <a:path w="11464506" h="12700">
                    <a:moveTo>
                      <a:pt x="0" y="0"/>
                    </a:moveTo>
                    <a:lnTo>
                      <a:pt x="11464506" y="0"/>
                    </a:lnTo>
                    <a:lnTo>
                      <a:pt x="11464506" y="12700"/>
                    </a:lnTo>
                    <a:lnTo>
                      <a:pt x="0" y="12700"/>
                    </a:lnTo>
                    <a:close/>
                  </a:path>
                </a:pathLst>
              </a:custGeom>
              <a:solidFill>
                <a:srgbClr val="000000">
                  <a:alpha val="24706"/>
                </a:srgbClr>
              </a:solidFill>
            </p:spPr>
          </p:sp>
          <p:sp>
            <p:nvSpPr>
              <p:cNvPr id="23" name="Freeform 23"/>
              <p:cNvSpPr/>
              <p:nvPr/>
            </p:nvSpPr>
            <p:spPr>
              <a:xfrm>
                <a:off x="0" y="7397270"/>
                <a:ext cx="11464506" cy="12700"/>
              </a:xfrm>
              <a:custGeom>
                <a:avLst/>
                <a:gdLst/>
                <a:ahLst/>
                <a:cxnLst/>
                <a:rect l="l" t="t" r="r" b="b"/>
                <a:pathLst>
                  <a:path w="11464506" h="12700">
                    <a:moveTo>
                      <a:pt x="0" y="0"/>
                    </a:moveTo>
                    <a:lnTo>
                      <a:pt x="11464506" y="0"/>
                    </a:lnTo>
                    <a:lnTo>
                      <a:pt x="11464506" y="12700"/>
                    </a:lnTo>
                    <a:lnTo>
                      <a:pt x="0" y="12700"/>
                    </a:lnTo>
                    <a:close/>
                  </a:path>
                </a:pathLst>
              </a:custGeom>
              <a:solidFill>
                <a:srgbClr val="000000">
                  <a:alpha val="24706"/>
                </a:srgbClr>
              </a:solidFill>
            </p:spPr>
          </p:sp>
          <p:sp>
            <p:nvSpPr>
              <p:cNvPr id="24" name="Freeform 24"/>
              <p:cNvSpPr/>
              <p:nvPr/>
            </p:nvSpPr>
            <p:spPr>
              <a:xfrm>
                <a:off x="0" y="9865144"/>
                <a:ext cx="11464506" cy="12700"/>
              </a:xfrm>
              <a:custGeom>
                <a:avLst/>
                <a:gdLst/>
                <a:ahLst/>
                <a:cxnLst/>
                <a:rect l="l" t="t" r="r" b="b"/>
                <a:pathLst>
                  <a:path w="11464506" h="12700">
                    <a:moveTo>
                      <a:pt x="0" y="0"/>
                    </a:moveTo>
                    <a:lnTo>
                      <a:pt x="11464506" y="0"/>
                    </a:lnTo>
                    <a:lnTo>
                      <a:pt x="11464506" y="12700"/>
                    </a:lnTo>
                    <a:lnTo>
                      <a:pt x="0" y="12700"/>
                    </a:lnTo>
                    <a:close/>
                  </a:path>
                </a:pathLst>
              </a:custGeom>
              <a:solidFill>
                <a:srgbClr val="000000">
                  <a:alpha val="60000"/>
                </a:srgbClr>
              </a:solidFill>
            </p:spPr>
          </p:sp>
        </p:grpSp>
        <p:sp>
          <p:nvSpPr>
            <p:cNvPr id="25" name="TextBox 25"/>
            <p:cNvSpPr txBox="1"/>
            <p:nvPr/>
          </p:nvSpPr>
          <p:spPr>
            <a:xfrm>
              <a:off x="0" y="376260"/>
              <a:ext cx="1995161" cy="420010"/>
            </a:xfrm>
            <a:prstGeom prst="rect">
              <a:avLst/>
            </a:prstGeom>
          </p:spPr>
          <p:txBody>
            <a:bodyPr lIns="0" tIns="0" rIns="0" bIns="0" rtlCol="0" anchor="t">
              <a:spAutoFit/>
            </a:bodyPr>
            <a:lstStyle/>
            <a:p>
              <a:pPr algn="r">
                <a:lnSpc>
                  <a:spcPts val="2620"/>
                </a:lnSpc>
              </a:pPr>
              <a:r>
                <a:rPr lang="en-US" sz="1871">
                  <a:solidFill>
                    <a:srgbClr val="000000"/>
                  </a:solidFill>
                  <a:latin typeface="Canva Sans 2"/>
                </a:rPr>
                <a:t>40,000,000 </a:t>
              </a:r>
            </a:p>
          </p:txBody>
        </p:sp>
        <p:sp>
          <p:nvSpPr>
            <p:cNvPr id="26" name="TextBox 26"/>
            <p:cNvSpPr txBox="1"/>
            <p:nvPr/>
          </p:nvSpPr>
          <p:spPr>
            <a:xfrm>
              <a:off x="7892" y="2300783"/>
              <a:ext cx="1987269" cy="420010"/>
            </a:xfrm>
            <a:prstGeom prst="rect">
              <a:avLst/>
            </a:prstGeom>
          </p:spPr>
          <p:txBody>
            <a:bodyPr lIns="0" tIns="0" rIns="0" bIns="0" rtlCol="0" anchor="t">
              <a:spAutoFit/>
            </a:bodyPr>
            <a:lstStyle/>
            <a:p>
              <a:pPr algn="r">
                <a:lnSpc>
                  <a:spcPts val="2620"/>
                </a:lnSpc>
              </a:pPr>
              <a:r>
                <a:rPr lang="en-US" sz="1871">
                  <a:solidFill>
                    <a:srgbClr val="000000"/>
                  </a:solidFill>
                  <a:latin typeface="Canva Sans 2"/>
                </a:rPr>
                <a:t>30,000,000 </a:t>
              </a:r>
            </a:p>
          </p:txBody>
        </p:sp>
        <p:sp>
          <p:nvSpPr>
            <p:cNvPr id="27" name="TextBox 27"/>
            <p:cNvSpPr txBox="1"/>
            <p:nvPr/>
          </p:nvSpPr>
          <p:spPr>
            <a:xfrm>
              <a:off x="17796" y="4225306"/>
              <a:ext cx="1977365" cy="420010"/>
            </a:xfrm>
            <a:prstGeom prst="rect">
              <a:avLst/>
            </a:prstGeom>
          </p:spPr>
          <p:txBody>
            <a:bodyPr lIns="0" tIns="0" rIns="0" bIns="0" rtlCol="0" anchor="t">
              <a:spAutoFit/>
            </a:bodyPr>
            <a:lstStyle/>
            <a:p>
              <a:pPr algn="r">
                <a:lnSpc>
                  <a:spcPts val="2620"/>
                </a:lnSpc>
              </a:pPr>
              <a:r>
                <a:rPr lang="en-US" sz="1871">
                  <a:solidFill>
                    <a:srgbClr val="000000"/>
                  </a:solidFill>
                  <a:latin typeface="Canva Sans 2"/>
                </a:rPr>
                <a:t>20,000,000 </a:t>
              </a:r>
            </a:p>
          </p:txBody>
        </p:sp>
        <p:sp>
          <p:nvSpPr>
            <p:cNvPr id="28" name="TextBox 28"/>
            <p:cNvSpPr txBox="1"/>
            <p:nvPr/>
          </p:nvSpPr>
          <p:spPr>
            <a:xfrm>
              <a:off x="23057" y="6149829"/>
              <a:ext cx="1972104" cy="420010"/>
            </a:xfrm>
            <a:prstGeom prst="rect">
              <a:avLst/>
            </a:prstGeom>
          </p:spPr>
          <p:txBody>
            <a:bodyPr lIns="0" tIns="0" rIns="0" bIns="0" rtlCol="0" anchor="t">
              <a:spAutoFit/>
            </a:bodyPr>
            <a:lstStyle/>
            <a:p>
              <a:pPr algn="r">
                <a:lnSpc>
                  <a:spcPts val="2620"/>
                </a:lnSpc>
              </a:pPr>
              <a:r>
                <a:rPr lang="en-US" sz="1871">
                  <a:solidFill>
                    <a:srgbClr val="000000"/>
                  </a:solidFill>
                  <a:latin typeface="Canva Sans 2"/>
                </a:rPr>
                <a:t>10,000,000 </a:t>
              </a:r>
            </a:p>
          </p:txBody>
        </p:sp>
        <p:sp>
          <p:nvSpPr>
            <p:cNvPr id="29" name="TextBox 29"/>
            <p:cNvSpPr txBox="1"/>
            <p:nvPr/>
          </p:nvSpPr>
          <p:spPr>
            <a:xfrm>
              <a:off x="1694951" y="8074352"/>
              <a:ext cx="300210" cy="420010"/>
            </a:xfrm>
            <a:prstGeom prst="rect">
              <a:avLst/>
            </a:prstGeom>
          </p:spPr>
          <p:txBody>
            <a:bodyPr lIns="0" tIns="0" rIns="0" bIns="0" rtlCol="0" anchor="t">
              <a:spAutoFit/>
            </a:bodyPr>
            <a:lstStyle/>
            <a:p>
              <a:pPr algn="r">
                <a:lnSpc>
                  <a:spcPts val="2620"/>
                </a:lnSpc>
              </a:pPr>
              <a:r>
                <a:rPr lang="en-US" sz="1871">
                  <a:solidFill>
                    <a:srgbClr val="000000"/>
                  </a:solidFill>
                  <a:latin typeface="Canva Sans 2"/>
                </a:rPr>
                <a:t>0 </a:t>
              </a:r>
            </a:p>
          </p:txBody>
        </p:sp>
        <p:grpSp>
          <p:nvGrpSpPr>
            <p:cNvPr id="30" name="Group 30"/>
            <p:cNvGrpSpPr>
              <a:grpSpLocks noChangeAspect="1"/>
            </p:cNvGrpSpPr>
            <p:nvPr/>
          </p:nvGrpSpPr>
          <p:grpSpPr>
            <a:xfrm>
              <a:off x="2290361" y="2052585"/>
              <a:ext cx="8666896" cy="6305104"/>
              <a:chOff x="175344" y="1849771"/>
              <a:chExt cx="11113819" cy="8085222"/>
            </a:xfrm>
          </p:grpSpPr>
          <p:sp>
            <p:nvSpPr>
              <p:cNvPr id="31" name="Freeform 31"/>
              <p:cNvSpPr/>
              <p:nvPr/>
            </p:nvSpPr>
            <p:spPr>
              <a:xfrm>
                <a:off x="1130719" y="9808274"/>
                <a:ext cx="569635" cy="126433"/>
              </a:xfrm>
              <a:custGeom>
                <a:avLst/>
                <a:gdLst/>
                <a:ahLst/>
                <a:cxnLst/>
                <a:rect l="l" t="t" r="r" b="b"/>
                <a:pathLst>
                  <a:path w="569635" h="126433">
                    <a:moveTo>
                      <a:pt x="127000" y="63216"/>
                    </a:moveTo>
                    <a:cubicBezTo>
                      <a:pt x="126844" y="28257"/>
                      <a:pt x="98460" y="0"/>
                      <a:pt x="63500" y="0"/>
                    </a:cubicBezTo>
                    <a:cubicBezTo>
                      <a:pt x="28541" y="0"/>
                      <a:pt x="157" y="28257"/>
                      <a:pt x="0" y="63216"/>
                    </a:cubicBezTo>
                    <a:cubicBezTo>
                      <a:pt x="157" y="98176"/>
                      <a:pt x="28541" y="126433"/>
                      <a:pt x="63500" y="126433"/>
                    </a:cubicBezTo>
                    <a:cubicBezTo>
                      <a:pt x="98460" y="126433"/>
                      <a:pt x="126844" y="98176"/>
                      <a:pt x="127000" y="63216"/>
                    </a:cubicBezTo>
                    <a:close/>
                    <a:moveTo>
                      <a:pt x="63500" y="34641"/>
                    </a:moveTo>
                    <a:cubicBezTo>
                      <a:pt x="47769" y="34712"/>
                      <a:pt x="35053" y="47485"/>
                      <a:pt x="35053" y="63216"/>
                    </a:cubicBezTo>
                    <a:cubicBezTo>
                      <a:pt x="35053" y="78948"/>
                      <a:pt x="47769" y="91721"/>
                      <a:pt x="63500" y="91791"/>
                    </a:cubicBezTo>
                    <a:lnTo>
                      <a:pt x="541188" y="91791"/>
                    </a:lnTo>
                    <a:cubicBezTo>
                      <a:pt x="556920" y="91721"/>
                      <a:pt x="569636" y="78948"/>
                      <a:pt x="569636" y="63216"/>
                    </a:cubicBezTo>
                    <a:cubicBezTo>
                      <a:pt x="569636" y="47485"/>
                      <a:pt x="556920" y="34712"/>
                      <a:pt x="541188" y="34641"/>
                    </a:cubicBezTo>
                    <a:close/>
                  </a:path>
                </a:pathLst>
              </a:custGeom>
              <a:solidFill>
                <a:srgbClr val="6CE5E8"/>
              </a:solidFill>
            </p:spPr>
          </p:sp>
          <p:sp>
            <p:nvSpPr>
              <p:cNvPr id="32" name="Freeform 32"/>
              <p:cNvSpPr/>
              <p:nvPr/>
            </p:nvSpPr>
            <p:spPr>
              <a:xfrm>
                <a:off x="1608407" y="9808274"/>
                <a:ext cx="569635" cy="126433"/>
              </a:xfrm>
              <a:custGeom>
                <a:avLst/>
                <a:gdLst/>
                <a:ahLst/>
                <a:cxnLst/>
                <a:rect l="l" t="t" r="r" b="b"/>
                <a:pathLst>
                  <a:path w="569635" h="126433">
                    <a:moveTo>
                      <a:pt x="127000" y="63216"/>
                    </a:moveTo>
                    <a:cubicBezTo>
                      <a:pt x="126844" y="28257"/>
                      <a:pt x="98460" y="0"/>
                      <a:pt x="63500" y="0"/>
                    </a:cubicBezTo>
                    <a:cubicBezTo>
                      <a:pt x="28541" y="0"/>
                      <a:pt x="157" y="28257"/>
                      <a:pt x="0" y="63216"/>
                    </a:cubicBezTo>
                    <a:cubicBezTo>
                      <a:pt x="157" y="98176"/>
                      <a:pt x="28541" y="126433"/>
                      <a:pt x="63500" y="126433"/>
                    </a:cubicBezTo>
                    <a:cubicBezTo>
                      <a:pt x="98460" y="126433"/>
                      <a:pt x="126844" y="98176"/>
                      <a:pt x="127000" y="63216"/>
                    </a:cubicBezTo>
                    <a:close/>
                    <a:moveTo>
                      <a:pt x="63500" y="34641"/>
                    </a:moveTo>
                    <a:cubicBezTo>
                      <a:pt x="47769" y="34712"/>
                      <a:pt x="35053" y="47484"/>
                      <a:pt x="35053" y="63216"/>
                    </a:cubicBezTo>
                    <a:cubicBezTo>
                      <a:pt x="35053" y="78948"/>
                      <a:pt x="47768" y="91721"/>
                      <a:pt x="63500" y="91791"/>
                    </a:cubicBezTo>
                    <a:lnTo>
                      <a:pt x="541188" y="91794"/>
                    </a:lnTo>
                    <a:cubicBezTo>
                      <a:pt x="556920" y="91723"/>
                      <a:pt x="569635" y="78950"/>
                      <a:pt x="569636" y="63219"/>
                    </a:cubicBezTo>
                    <a:cubicBezTo>
                      <a:pt x="569636" y="47487"/>
                      <a:pt x="556920" y="34714"/>
                      <a:pt x="541188" y="34644"/>
                    </a:cubicBezTo>
                    <a:close/>
                  </a:path>
                </a:pathLst>
              </a:custGeom>
              <a:solidFill>
                <a:srgbClr val="6CE5E8"/>
              </a:solidFill>
            </p:spPr>
          </p:sp>
          <p:sp>
            <p:nvSpPr>
              <p:cNvPr id="33" name="Freeform 33"/>
              <p:cNvSpPr/>
              <p:nvPr/>
            </p:nvSpPr>
            <p:spPr>
              <a:xfrm>
                <a:off x="2086095" y="9808277"/>
                <a:ext cx="569635" cy="126433"/>
              </a:xfrm>
              <a:custGeom>
                <a:avLst/>
                <a:gdLst/>
                <a:ahLst/>
                <a:cxnLst/>
                <a:rect l="l" t="t" r="r" b="b"/>
                <a:pathLst>
                  <a:path w="569635" h="126433">
                    <a:moveTo>
                      <a:pt x="127000" y="63216"/>
                    </a:moveTo>
                    <a:cubicBezTo>
                      <a:pt x="126844" y="28257"/>
                      <a:pt x="98459" y="0"/>
                      <a:pt x="63500" y="0"/>
                    </a:cubicBezTo>
                    <a:cubicBezTo>
                      <a:pt x="28540" y="0"/>
                      <a:pt x="156" y="28257"/>
                      <a:pt x="0" y="63216"/>
                    </a:cubicBezTo>
                    <a:cubicBezTo>
                      <a:pt x="156" y="98175"/>
                      <a:pt x="28540" y="126432"/>
                      <a:pt x="63500" y="126432"/>
                    </a:cubicBezTo>
                    <a:cubicBezTo>
                      <a:pt x="98459" y="126432"/>
                      <a:pt x="126844" y="98175"/>
                      <a:pt x="127000" y="63216"/>
                    </a:cubicBezTo>
                    <a:close/>
                    <a:moveTo>
                      <a:pt x="63500" y="34641"/>
                    </a:moveTo>
                    <a:cubicBezTo>
                      <a:pt x="47768" y="34711"/>
                      <a:pt x="35052" y="47484"/>
                      <a:pt x="35052" y="63216"/>
                    </a:cubicBezTo>
                    <a:cubicBezTo>
                      <a:pt x="35052" y="78947"/>
                      <a:pt x="47768" y="91720"/>
                      <a:pt x="63500" y="91791"/>
                    </a:cubicBezTo>
                    <a:lnTo>
                      <a:pt x="541188" y="91791"/>
                    </a:lnTo>
                    <a:cubicBezTo>
                      <a:pt x="556919" y="91720"/>
                      <a:pt x="569635" y="78947"/>
                      <a:pt x="569635" y="63216"/>
                    </a:cubicBezTo>
                    <a:cubicBezTo>
                      <a:pt x="569635" y="47484"/>
                      <a:pt x="556919" y="34711"/>
                      <a:pt x="541188" y="34641"/>
                    </a:cubicBezTo>
                    <a:close/>
                  </a:path>
                </a:pathLst>
              </a:custGeom>
              <a:solidFill>
                <a:srgbClr val="6CE5E8"/>
              </a:solidFill>
            </p:spPr>
          </p:sp>
          <p:sp>
            <p:nvSpPr>
              <p:cNvPr id="34" name="Freeform 34"/>
              <p:cNvSpPr/>
              <p:nvPr/>
            </p:nvSpPr>
            <p:spPr>
              <a:xfrm>
                <a:off x="2563783" y="9808277"/>
                <a:ext cx="569635" cy="126433"/>
              </a:xfrm>
              <a:custGeom>
                <a:avLst/>
                <a:gdLst/>
                <a:ahLst/>
                <a:cxnLst/>
                <a:rect l="l" t="t" r="r" b="b"/>
                <a:pathLst>
                  <a:path w="569635" h="126433">
                    <a:moveTo>
                      <a:pt x="127000" y="63216"/>
                    </a:moveTo>
                    <a:cubicBezTo>
                      <a:pt x="126843" y="28257"/>
                      <a:pt x="98459" y="0"/>
                      <a:pt x="63500" y="0"/>
                    </a:cubicBezTo>
                    <a:cubicBezTo>
                      <a:pt x="28540" y="0"/>
                      <a:pt x="156" y="28257"/>
                      <a:pt x="0" y="63216"/>
                    </a:cubicBezTo>
                    <a:cubicBezTo>
                      <a:pt x="156" y="98175"/>
                      <a:pt x="28540" y="126432"/>
                      <a:pt x="63500" y="126432"/>
                    </a:cubicBezTo>
                    <a:cubicBezTo>
                      <a:pt x="98459" y="126432"/>
                      <a:pt x="126843" y="98175"/>
                      <a:pt x="127000" y="63216"/>
                    </a:cubicBezTo>
                    <a:close/>
                    <a:moveTo>
                      <a:pt x="63500" y="34641"/>
                    </a:moveTo>
                    <a:cubicBezTo>
                      <a:pt x="47768" y="34711"/>
                      <a:pt x="35052" y="47484"/>
                      <a:pt x="35052" y="63216"/>
                    </a:cubicBezTo>
                    <a:cubicBezTo>
                      <a:pt x="35052" y="78947"/>
                      <a:pt x="47768" y="91720"/>
                      <a:pt x="63500" y="91791"/>
                    </a:cubicBezTo>
                    <a:lnTo>
                      <a:pt x="541188" y="91791"/>
                    </a:lnTo>
                    <a:cubicBezTo>
                      <a:pt x="556919" y="91720"/>
                      <a:pt x="569635" y="78947"/>
                      <a:pt x="569635" y="63216"/>
                    </a:cubicBezTo>
                    <a:cubicBezTo>
                      <a:pt x="569635" y="47484"/>
                      <a:pt x="556919" y="34711"/>
                      <a:pt x="541188" y="34641"/>
                    </a:cubicBezTo>
                    <a:close/>
                  </a:path>
                </a:pathLst>
              </a:custGeom>
              <a:solidFill>
                <a:srgbClr val="6CE5E8"/>
              </a:solidFill>
            </p:spPr>
          </p:sp>
          <p:sp>
            <p:nvSpPr>
              <p:cNvPr id="35" name="Freeform 35"/>
              <p:cNvSpPr/>
              <p:nvPr/>
            </p:nvSpPr>
            <p:spPr>
              <a:xfrm>
                <a:off x="3041471" y="9808277"/>
                <a:ext cx="569635" cy="126433"/>
              </a:xfrm>
              <a:custGeom>
                <a:avLst/>
                <a:gdLst/>
                <a:ahLst/>
                <a:cxnLst/>
                <a:rect l="l" t="t" r="r" b="b"/>
                <a:pathLst>
                  <a:path w="569635" h="126433">
                    <a:moveTo>
                      <a:pt x="127000" y="63216"/>
                    </a:moveTo>
                    <a:cubicBezTo>
                      <a:pt x="126843" y="28257"/>
                      <a:pt x="98459" y="0"/>
                      <a:pt x="63500" y="0"/>
                    </a:cubicBezTo>
                    <a:cubicBezTo>
                      <a:pt x="28540" y="0"/>
                      <a:pt x="156" y="28257"/>
                      <a:pt x="0" y="63216"/>
                    </a:cubicBezTo>
                    <a:cubicBezTo>
                      <a:pt x="156" y="98175"/>
                      <a:pt x="28540" y="126432"/>
                      <a:pt x="63500" y="126432"/>
                    </a:cubicBezTo>
                    <a:cubicBezTo>
                      <a:pt x="98459" y="126432"/>
                      <a:pt x="126843" y="98175"/>
                      <a:pt x="127000" y="63216"/>
                    </a:cubicBezTo>
                    <a:close/>
                    <a:moveTo>
                      <a:pt x="63500" y="34641"/>
                    </a:moveTo>
                    <a:cubicBezTo>
                      <a:pt x="47768" y="34711"/>
                      <a:pt x="35052" y="47484"/>
                      <a:pt x="35052" y="63216"/>
                    </a:cubicBezTo>
                    <a:cubicBezTo>
                      <a:pt x="35052" y="78947"/>
                      <a:pt x="47768" y="91720"/>
                      <a:pt x="63500" y="91791"/>
                    </a:cubicBezTo>
                    <a:lnTo>
                      <a:pt x="541187" y="91790"/>
                    </a:lnTo>
                    <a:cubicBezTo>
                      <a:pt x="556919" y="91719"/>
                      <a:pt x="569635" y="78947"/>
                      <a:pt x="569635" y="63215"/>
                    </a:cubicBezTo>
                    <a:cubicBezTo>
                      <a:pt x="569635" y="47483"/>
                      <a:pt x="556919" y="34711"/>
                      <a:pt x="541187" y="34640"/>
                    </a:cubicBezTo>
                    <a:close/>
                  </a:path>
                </a:pathLst>
              </a:custGeom>
              <a:solidFill>
                <a:srgbClr val="6CE5E8"/>
              </a:solidFill>
            </p:spPr>
          </p:sp>
          <p:sp>
            <p:nvSpPr>
              <p:cNvPr id="36" name="Freeform 36"/>
              <p:cNvSpPr/>
              <p:nvPr/>
            </p:nvSpPr>
            <p:spPr>
              <a:xfrm>
                <a:off x="3519158" y="9808276"/>
                <a:ext cx="569635" cy="126433"/>
              </a:xfrm>
              <a:custGeom>
                <a:avLst/>
                <a:gdLst/>
                <a:ahLst/>
                <a:cxnLst/>
                <a:rect l="l" t="t" r="r" b="b"/>
                <a:pathLst>
                  <a:path w="569635" h="126433">
                    <a:moveTo>
                      <a:pt x="127000" y="63216"/>
                    </a:moveTo>
                    <a:cubicBezTo>
                      <a:pt x="126844" y="28257"/>
                      <a:pt x="98460" y="0"/>
                      <a:pt x="63500" y="0"/>
                    </a:cubicBezTo>
                    <a:cubicBezTo>
                      <a:pt x="28541" y="0"/>
                      <a:pt x="157" y="28257"/>
                      <a:pt x="0" y="63216"/>
                    </a:cubicBezTo>
                    <a:cubicBezTo>
                      <a:pt x="157" y="98175"/>
                      <a:pt x="28541" y="126432"/>
                      <a:pt x="63500" y="126432"/>
                    </a:cubicBezTo>
                    <a:cubicBezTo>
                      <a:pt x="98460" y="126432"/>
                      <a:pt x="126844" y="98175"/>
                      <a:pt x="127000" y="63216"/>
                    </a:cubicBezTo>
                    <a:close/>
                    <a:moveTo>
                      <a:pt x="63500" y="34641"/>
                    </a:moveTo>
                    <a:cubicBezTo>
                      <a:pt x="47769" y="34712"/>
                      <a:pt x="35053" y="47484"/>
                      <a:pt x="35053" y="63216"/>
                    </a:cubicBezTo>
                    <a:cubicBezTo>
                      <a:pt x="35053" y="78948"/>
                      <a:pt x="47769" y="91720"/>
                      <a:pt x="63500" y="91791"/>
                    </a:cubicBezTo>
                    <a:lnTo>
                      <a:pt x="541188" y="91791"/>
                    </a:lnTo>
                    <a:cubicBezTo>
                      <a:pt x="556920" y="91720"/>
                      <a:pt x="569636" y="78948"/>
                      <a:pt x="569636" y="63216"/>
                    </a:cubicBezTo>
                    <a:cubicBezTo>
                      <a:pt x="569635" y="47484"/>
                      <a:pt x="556920" y="34712"/>
                      <a:pt x="541188" y="34641"/>
                    </a:cubicBezTo>
                    <a:close/>
                  </a:path>
                </a:pathLst>
              </a:custGeom>
              <a:solidFill>
                <a:srgbClr val="6CE5E8"/>
              </a:solidFill>
            </p:spPr>
          </p:sp>
          <p:sp>
            <p:nvSpPr>
              <p:cNvPr id="37" name="Freeform 37"/>
              <p:cNvSpPr/>
              <p:nvPr/>
            </p:nvSpPr>
            <p:spPr>
              <a:xfrm>
                <a:off x="3996846" y="9808276"/>
                <a:ext cx="569635" cy="126433"/>
              </a:xfrm>
              <a:custGeom>
                <a:avLst/>
                <a:gdLst/>
                <a:ahLst/>
                <a:cxnLst/>
                <a:rect l="l" t="t" r="r" b="b"/>
                <a:pathLst>
                  <a:path w="569635" h="126433">
                    <a:moveTo>
                      <a:pt x="127000" y="63216"/>
                    </a:moveTo>
                    <a:cubicBezTo>
                      <a:pt x="126844" y="28257"/>
                      <a:pt x="98459" y="0"/>
                      <a:pt x="63500" y="0"/>
                    </a:cubicBezTo>
                    <a:cubicBezTo>
                      <a:pt x="28540" y="0"/>
                      <a:pt x="156" y="28257"/>
                      <a:pt x="0" y="63216"/>
                    </a:cubicBezTo>
                    <a:cubicBezTo>
                      <a:pt x="156" y="98175"/>
                      <a:pt x="28540" y="126432"/>
                      <a:pt x="63500" y="126432"/>
                    </a:cubicBezTo>
                    <a:cubicBezTo>
                      <a:pt x="98459" y="126432"/>
                      <a:pt x="126844" y="98175"/>
                      <a:pt x="127000" y="63216"/>
                    </a:cubicBezTo>
                    <a:close/>
                    <a:moveTo>
                      <a:pt x="63500" y="34641"/>
                    </a:moveTo>
                    <a:cubicBezTo>
                      <a:pt x="47768" y="34712"/>
                      <a:pt x="35052" y="47484"/>
                      <a:pt x="35052" y="63216"/>
                    </a:cubicBezTo>
                    <a:cubicBezTo>
                      <a:pt x="35053" y="78948"/>
                      <a:pt x="47769" y="91720"/>
                      <a:pt x="63500" y="91791"/>
                    </a:cubicBezTo>
                    <a:lnTo>
                      <a:pt x="541188" y="91791"/>
                    </a:lnTo>
                    <a:cubicBezTo>
                      <a:pt x="556919" y="91720"/>
                      <a:pt x="569635" y="78948"/>
                      <a:pt x="569635" y="63216"/>
                    </a:cubicBezTo>
                    <a:cubicBezTo>
                      <a:pt x="569635" y="47484"/>
                      <a:pt x="556919" y="34712"/>
                      <a:pt x="541188" y="34641"/>
                    </a:cubicBezTo>
                    <a:close/>
                  </a:path>
                </a:pathLst>
              </a:custGeom>
              <a:solidFill>
                <a:srgbClr val="6CE5E8"/>
              </a:solidFill>
            </p:spPr>
          </p:sp>
          <p:sp>
            <p:nvSpPr>
              <p:cNvPr id="38" name="Freeform 38"/>
              <p:cNvSpPr/>
              <p:nvPr/>
            </p:nvSpPr>
            <p:spPr>
              <a:xfrm>
                <a:off x="4474534" y="9808276"/>
                <a:ext cx="569635" cy="126433"/>
              </a:xfrm>
              <a:custGeom>
                <a:avLst/>
                <a:gdLst/>
                <a:ahLst/>
                <a:cxnLst/>
                <a:rect l="l" t="t" r="r" b="b"/>
                <a:pathLst>
                  <a:path w="569635" h="126433">
                    <a:moveTo>
                      <a:pt x="127000" y="63216"/>
                    </a:moveTo>
                    <a:cubicBezTo>
                      <a:pt x="126844" y="28257"/>
                      <a:pt x="98459" y="0"/>
                      <a:pt x="63500" y="0"/>
                    </a:cubicBezTo>
                    <a:cubicBezTo>
                      <a:pt x="28540" y="0"/>
                      <a:pt x="156" y="28257"/>
                      <a:pt x="0" y="63216"/>
                    </a:cubicBezTo>
                    <a:cubicBezTo>
                      <a:pt x="156" y="98175"/>
                      <a:pt x="28540" y="126432"/>
                      <a:pt x="63500" y="126432"/>
                    </a:cubicBezTo>
                    <a:cubicBezTo>
                      <a:pt x="98459" y="126432"/>
                      <a:pt x="126844" y="98175"/>
                      <a:pt x="127000" y="63216"/>
                    </a:cubicBezTo>
                    <a:close/>
                    <a:moveTo>
                      <a:pt x="63500" y="34641"/>
                    </a:moveTo>
                    <a:cubicBezTo>
                      <a:pt x="47768" y="34712"/>
                      <a:pt x="35052" y="47484"/>
                      <a:pt x="35052" y="63216"/>
                    </a:cubicBezTo>
                    <a:cubicBezTo>
                      <a:pt x="35052" y="78948"/>
                      <a:pt x="47768" y="91720"/>
                      <a:pt x="63500" y="91791"/>
                    </a:cubicBezTo>
                    <a:lnTo>
                      <a:pt x="541188" y="91790"/>
                    </a:lnTo>
                    <a:cubicBezTo>
                      <a:pt x="556919" y="91720"/>
                      <a:pt x="569635" y="78947"/>
                      <a:pt x="569635" y="63215"/>
                    </a:cubicBezTo>
                    <a:cubicBezTo>
                      <a:pt x="569635" y="47484"/>
                      <a:pt x="556919" y="34711"/>
                      <a:pt x="541188" y="34640"/>
                    </a:cubicBezTo>
                    <a:close/>
                  </a:path>
                </a:pathLst>
              </a:custGeom>
              <a:solidFill>
                <a:srgbClr val="6CE5E8"/>
              </a:solidFill>
            </p:spPr>
          </p:sp>
          <p:sp>
            <p:nvSpPr>
              <p:cNvPr id="39" name="Freeform 39"/>
              <p:cNvSpPr/>
              <p:nvPr/>
            </p:nvSpPr>
            <p:spPr>
              <a:xfrm>
                <a:off x="4952222" y="9808275"/>
                <a:ext cx="569635" cy="126433"/>
              </a:xfrm>
              <a:custGeom>
                <a:avLst/>
                <a:gdLst/>
                <a:ahLst/>
                <a:cxnLst/>
                <a:rect l="l" t="t" r="r" b="b"/>
                <a:pathLst>
                  <a:path w="569635" h="126433">
                    <a:moveTo>
                      <a:pt x="127000" y="63216"/>
                    </a:moveTo>
                    <a:cubicBezTo>
                      <a:pt x="126844" y="28257"/>
                      <a:pt x="98459" y="0"/>
                      <a:pt x="63500" y="0"/>
                    </a:cubicBezTo>
                    <a:cubicBezTo>
                      <a:pt x="28540" y="0"/>
                      <a:pt x="156" y="28257"/>
                      <a:pt x="0" y="63216"/>
                    </a:cubicBezTo>
                    <a:cubicBezTo>
                      <a:pt x="156" y="98175"/>
                      <a:pt x="28540" y="126433"/>
                      <a:pt x="63500" y="126433"/>
                    </a:cubicBezTo>
                    <a:cubicBezTo>
                      <a:pt x="98459" y="126433"/>
                      <a:pt x="126844" y="98175"/>
                      <a:pt x="127000" y="63216"/>
                    </a:cubicBezTo>
                    <a:close/>
                    <a:moveTo>
                      <a:pt x="63500" y="34641"/>
                    </a:moveTo>
                    <a:cubicBezTo>
                      <a:pt x="47768" y="34712"/>
                      <a:pt x="35052" y="47485"/>
                      <a:pt x="35052" y="63216"/>
                    </a:cubicBezTo>
                    <a:cubicBezTo>
                      <a:pt x="35052" y="78948"/>
                      <a:pt x="47768" y="91721"/>
                      <a:pt x="63500" y="91791"/>
                    </a:cubicBezTo>
                    <a:lnTo>
                      <a:pt x="541188" y="91791"/>
                    </a:lnTo>
                    <a:cubicBezTo>
                      <a:pt x="556919" y="91721"/>
                      <a:pt x="569635" y="78948"/>
                      <a:pt x="569635" y="63216"/>
                    </a:cubicBezTo>
                    <a:cubicBezTo>
                      <a:pt x="569635" y="47485"/>
                      <a:pt x="556919" y="34712"/>
                      <a:pt x="541188" y="34641"/>
                    </a:cubicBezTo>
                    <a:close/>
                  </a:path>
                </a:pathLst>
              </a:custGeom>
              <a:solidFill>
                <a:srgbClr val="6CE5E8"/>
              </a:solidFill>
            </p:spPr>
          </p:sp>
          <p:sp>
            <p:nvSpPr>
              <p:cNvPr id="40" name="Freeform 40"/>
              <p:cNvSpPr/>
              <p:nvPr/>
            </p:nvSpPr>
            <p:spPr>
              <a:xfrm>
                <a:off x="5429910" y="9808275"/>
                <a:ext cx="569635" cy="126433"/>
              </a:xfrm>
              <a:custGeom>
                <a:avLst/>
                <a:gdLst/>
                <a:ahLst/>
                <a:cxnLst/>
                <a:rect l="l" t="t" r="r" b="b"/>
                <a:pathLst>
                  <a:path w="569635" h="126433">
                    <a:moveTo>
                      <a:pt x="127000" y="63216"/>
                    </a:moveTo>
                    <a:cubicBezTo>
                      <a:pt x="126843" y="28257"/>
                      <a:pt x="98459" y="0"/>
                      <a:pt x="63500" y="0"/>
                    </a:cubicBezTo>
                    <a:cubicBezTo>
                      <a:pt x="28540" y="0"/>
                      <a:pt x="156" y="28257"/>
                      <a:pt x="0" y="63216"/>
                    </a:cubicBezTo>
                    <a:cubicBezTo>
                      <a:pt x="156" y="98175"/>
                      <a:pt x="28540" y="126433"/>
                      <a:pt x="63500" y="126433"/>
                    </a:cubicBezTo>
                    <a:cubicBezTo>
                      <a:pt x="98459" y="126433"/>
                      <a:pt x="126843" y="98175"/>
                      <a:pt x="127000" y="63216"/>
                    </a:cubicBezTo>
                    <a:close/>
                    <a:moveTo>
                      <a:pt x="63500" y="34641"/>
                    </a:moveTo>
                    <a:cubicBezTo>
                      <a:pt x="47768" y="34712"/>
                      <a:pt x="35052" y="47485"/>
                      <a:pt x="35052" y="63216"/>
                    </a:cubicBezTo>
                    <a:cubicBezTo>
                      <a:pt x="35052" y="78948"/>
                      <a:pt x="47768" y="91721"/>
                      <a:pt x="63500" y="91791"/>
                    </a:cubicBezTo>
                    <a:lnTo>
                      <a:pt x="541187" y="91791"/>
                    </a:lnTo>
                    <a:cubicBezTo>
                      <a:pt x="556919" y="91721"/>
                      <a:pt x="569635" y="78948"/>
                      <a:pt x="569635" y="63216"/>
                    </a:cubicBezTo>
                    <a:cubicBezTo>
                      <a:pt x="569635" y="47485"/>
                      <a:pt x="556919" y="34712"/>
                      <a:pt x="541187" y="34641"/>
                    </a:cubicBezTo>
                    <a:close/>
                  </a:path>
                </a:pathLst>
              </a:custGeom>
              <a:solidFill>
                <a:srgbClr val="6CE5E8"/>
              </a:solidFill>
            </p:spPr>
          </p:sp>
          <p:sp>
            <p:nvSpPr>
              <p:cNvPr id="41" name="Freeform 41"/>
              <p:cNvSpPr/>
              <p:nvPr/>
            </p:nvSpPr>
            <p:spPr>
              <a:xfrm>
                <a:off x="5907597" y="9808275"/>
                <a:ext cx="569635" cy="126433"/>
              </a:xfrm>
              <a:custGeom>
                <a:avLst/>
                <a:gdLst/>
                <a:ahLst/>
                <a:cxnLst/>
                <a:rect l="l" t="t" r="r" b="b"/>
                <a:pathLst>
                  <a:path w="569635" h="126433">
                    <a:moveTo>
                      <a:pt x="127000" y="63216"/>
                    </a:moveTo>
                    <a:cubicBezTo>
                      <a:pt x="126844" y="28257"/>
                      <a:pt x="98460" y="0"/>
                      <a:pt x="63500" y="0"/>
                    </a:cubicBezTo>
                    <a:cubicBezTo>
                      <a:pt x="28541" y="0"/>
                      <a:pt x="156" y="28257"/>
                      <a:pt x="0" y="63216"/>
                    </a:cubicBezTo>
                    <a:cubicBezTo>
                      <a:pt x="156" y="98175"/>
                      <a:pt x="28541" y="126433"/>
                      <a:pt x="63500" y="126433"/>
                    </a:cubicBezTo>
                    <a:cubicBezTo>
                      <a:pt x="98460" y="126433"/>
                      <a:pt x="126844" y="98175"/>
                      <a:pt x="127000" y="63216"/>
                    </a:cubicBezTo>
                    <a:close/>
                    <a:moveTo>
                      <a:pt x="63500" y="34641"/>
                    </a:moveTo>
                    <a:cubicBezTo>
                      <a:pt x="47769" y="34712"/>
                      <a:pt x="35053" y="47485"/>
                      <a:pt x="35053" y="63216"/>
                    </a:cubicBezTo>
                    <a:cubicBezTo>
                      <a:pt x="35053" y="78948"/>
                      <a:pt x="47769" y="91721"/>
                      <a:pt x="63500" y="91791"/>
                    </a:cubicBezTo>
                    <a:lnTo>
                      <a:pt x="541188" y="91790"/>
                    </a:lnTo>
                    <a:cubicBezTo>
                      <a:pt x="556920" y="91720"/>
                      <a:pt x="569636" y="78947"/>
                      <a:pt x="569636" y="63215"/>
                    </a:cubicBezTo>
                    <a:cubicBezTo>
                      <a:pt x="569636" y="47484"/>
                      <a:pt x="556920" y="34711"/>
                      <a:pt x="541188" y="34640"/>
                    </a:cubicBezTo>
                    <a:close/>
                  </a:path>
                </a:pathLst>
              </a:custGeom>
              <a:solidFill>
                <a:srgbClr val="6CE5E8"/>
              </a:solidFill>
            </p:spPr>
          </p:sp>
          <p:sp>
            <p:nvSpPr>
              <p:cNvPr id="42" name="Freeform 42"/>
              <p:cNvSpPr/>
              <p:nvPr/>
            </p:nvSpPr>
            <p:spPr>
              <a:xfrm>
                <a:off x="6385285" y="9808274"/>
                <a:ext cx="569635" cy="126433"/>
              </a:xfrm>
              <a:custGeom>
                <a:avLst/>
                <a:gdLst/>
                <a:ahLst/>
                <a:cxnLst/>
                <a:rect l="l" t="t" r="r" b="b"/>
                <a:pathLst>
                  <a:path w="569635" h="126433">
                    <a:moveTo>
                      <a:pt x="127000" y="63216"/>
                    </a:moveTo>
                    <a:cubicBezTo>
                      <a:pt x="126844" y="28257"/>
                      <a:pt x="98460" y="0"/>
                      <a:pt x="63500" y="0"/>
                    </a:cubicBezTo>
                    <a:cubicBezTo>
                      <a:pt x="28541" y="0"/>
                      <a:pt x="157" y="28257"/>
                      <a:pt x="0" y="63216"/>
                    </a:cubicBezTo>
                    <a:cubicBezTo>
                      <a:pt x="157" y="98176"/>
                      <a:pt x="28541" y="126433"/>
                      <a:pt x="63500" y="126433"/>
                    </a:cubicBezTo>
                    <a:cubicBezTo>
                      <a:pt x="98460" y="126433"/>
                      <a:pt x="126844" y="98176"/>
                      <a:pt x="127000" y="63216"/>
                    </a:cubicBezTo>
                    <a:close/>
                    <a:moveTo>
                      <a:pt x="63500" y="34641"/>
                    </a:moveTo>
                    <a:cubicBezTo>
                      <a:pt x="47768" y="34712"/>
                      <a:pt x="35053" y="47485"/>
                      <a:pt x="35053" y="63216"/>
                    </a:cubicBezTo>
                    <a:cubicBezTo>
                      <a:pt x="35053" y="78948"/>
                      <a:pt x="47768" y="91721"/>
                      <a:pt x="63500" y="91791"/>
                    </a:cubicBezTo>
                    <a:lnTo>
                      <a:pt x="541188" y="91791"/>
                    </a:lnTo>
                    <a:cubicBezTo>
                      <a:pt x="556919" y="91721"/>
                      <a:pt x="569635" y="78948"/>
                      <a:pt x="569635" y="63216"/>
                    </a:cubicBezTo>
                    <a:cubicBezTo>
                      <a:pt x="569635" y="47485"/>
                      <a:pt x="556919" y="34712"/>
                      <a:pt x="541188" y="34641"/>
                    </a:cubicBezTo>
                    <a:close/>
                  </a:path>
                </a:pathLst>
              </a:custGeom>
              <a:solidFill>
                <a:srgbClr val="6CE5E8"/>
              </a:solidFill>
            </p:spPr>
          </p:sp>
          <p:sp>
            <p:nvSpPr>
              <p:cNvPr id="43" name="Freeform 43"/>
              <p:cNvSpPr/>
              <p:nvPr/>
            </p:nvSpPr>
            <p:spPr>
              <a:xfrm>
                <a:off x="6862973" y="9808274"/>
                <a:ext cx="569636" cy="126433"/>
              </a:xfrm>
              <a:custGeom>
                <a:avLst/>
                <a:gdLst/>
                <a:ahLst/>
                <a:cxnLst/>
                <a:rect l="l" t="t" r="r" b="b"/>
                <a:pathLst>
                  <a:path w="569636" h="126433">
                    <a:moveTo>
                      <a:pt x="127000" y="63216"/>
                    </a:moveTo>
                    <a:cubicBezTo>
                      <a:pt x="126843" y="28257"/>
                      <a:pt x="98459" y="0"/>
                      <a:pt x="63500" y="0"/>
                    </a:cubicBezTo>
                    <a:cubicBezTo>
                      <a:pt x="28540" y="0"/>
                      <a:pt x="156" y="28257"/>
                      <a:pt x="0" y="63216"/>
                    </a:cubicBezTo>
                    <a:cubicBezTo>
                      <a:pt x="156" y="98176"/>
                      <a:pt x="28540" y="126433"/>
                      <a:pt x="63500" y="126433"/>
                    </a:cubicBezTo>
                    <a:cubicBezTo>
                      <a:pt x="98459" y="126433"/>
                      <a:pt x="126843" y="98176"/>
                      <a:pt x="127000" y="63216"/>
                    </a:cubicBezTo>
                    <a:close/>
                    <a:moveTo>
                      <a:pt x="63500" y="34641"/>
                    </a:moveTo>
                    <a:cubicBezTo>
                      <a:pt x="47768" y="34712"/>
                      <a:pt x="35052" y="47485"/>
                      <a:pt x="35052" y="63216"/>
                    </a:cubicBezTo>
                    <a:cubicBezTo>
                      <a:pt x="35052" y="78948"/>
                      <a:pt x="47768" y="91721"/>
                      <a:pt x="63500" y="91791"/>
                    </a:cubicBezTo>
                    <a:lnTo>
                      <a:pt x="541187" y="91791"/>
                    </a:lnTo>
                    <a:cubicBezTo>
                      <a:pt x="556919" y="91721"/>
                      <a:pt x="569635" y="78948"/>
                      <a:pt x="569635" y="63216"/>
                    </a:cubicBezTo>
                    <a:cubicBezTo>
                      <a:pt x="569635" y="47485"/>
                      <a:pt x="556919" y="34712"/>
                      <a:pt x="541187" y="34641"/>
                    </a:cubicBezTo>
                    <a:close/>
                  </a:path>
                </a:pathLst>
              </a:custGeom>
              <a:solidFill>
                <a:srgbClr val="6CE5E8"/>
              </a:solidFill>
            </p:spPr>
          </p:sp>
          <p:sp>
            <p:nvSpPr>
              <p:cNvPr id="44" name="Freeform 44"/>
              <p:cNvSpPr/>
              <p:nvPr/>
            </p:nvSpPr>
            <p:spPr>
              <a:xfrm>
                <a:off x="7340660" y="9808274"/>
                <a:ext cx="569636" cy="126433"/>
              </a:xfrm>
              <a:custGeom>
                <a:avLst/>
                <a:gdLst/>
                <a:ahLst/>
                <a:cxnLst/>
                <a:rect l="l" t="t" r="r" b="b"/>
                <a:pathLst>
                  <a:path w="569636" h="126433">
                    <a:moveTo>
                      <a:pt x="127000" y="63216"/>
                    </a:moveTo>
                    <a:cubicBezTo>
                      <a:pt x="126844" y="28257"/>
                      <a:pt x="98460" y="0"/>
                      <a:pt x="63500" y="0"/>
                    </a:cubicBezTo>
                    <a:cubicBezTo>
                      <a:pt x="28541" y="0"/>
                      <a:pt x="157" y="28257"/>
                      <a:pt x="0" y="63216"/>
                    </a:cubicBezTo>
                    <a:cubicBezTo>
                      <a:pt x="157" y="98176"/>
                      <a:pt x="28541" y="126433"/>
                      <a:pt x="63500" y="126433"/>
                    </a:cubicBezTo>
                    <a:cubicBezTo>
                      <a:pt x="98460" y="126433"/>
                      <a:pt x="126844" y="98176"/>
                      <a:pt x="127000" y="63216"/>
                    </a:cubicBezTo>
                    <a:close/>
                    <a:moveTo>
                      <a:pt x="63500" y="34641"/>
                    </a:moveTo>
                    <a:cubicBezTo>
                      <a:pt x="47769" y="34712"/>
                      <a:pt x="35053" y="47485"/>
                      <a:pt x="35053" y="63216"/>
                    </a:cubicBezTo>
                    <a:cubicBezTo>
                      <a:pt x="35053" y="78948"/>
                      <a:pt x="47769" y="91721"/>
                      <a:pt x="63500" y="91791"/>
                    </a:cubicBezTo>
                    <a:lnTo>
                      <a:pt x="541188" y="91794"/>
                    </a:lnTo>
                    <a:cubicBezTo>
                      <a:pt x="556920" y="91723"/>
                      <a:pt x="569636" y="78950"/>
                      <a:pt x="569636" y="63219"/>
                    </a:cubicBezTo>
                    <a:cubicBezTo>
                      <a:pt x="569636" y="47487"/>
                      <a:pt x="556920" y="34714"/>
                      <a:pt x="541188" y="34644"/>
                    </a:cubicBezTo>
                    <a:close/>
                  </a:path>
                </a:pathLst>
              </a:custGeom>
              <a:solidFill>
                <a:srgbClr val="6CE5E8"/>
              </a:solidFill>
            </p:spPr>
          </p:sp>
          <p:sp>
            <p:nvSpPr>
              <p:cNvPr id="45" name="Freeform 45"/>
              <p:cNvSpPr/>
              <p:nvPr/>
            </p:nvSpPr>
            <p:spPr>
              <a:xfrm>
                <a:off x="7818348" y="9808277"/>
                <a:ext cx="569636" cy="126433"/>
              </a:xfrm>
              <a:custGeom>
                <a:avLst/>
                <a:gdLst/>
                <a:ahLst/>
                <a:cxnLst/>
                <a:rect l="l" t="t" r="r" b="b"/>
                <a:pathLst>
                  <a:path w="569636" h="126433">
                    <a:moveTo>
                      <a:pt x="127000" y="63216"/>
                    </a:moveTo>
                    <a:cubicBezTo>
                      <a:pt x="126844" y="28257"/>
                      <a:pt x="98460" y="0"/>
                      <a:pt x="63500" y="0"/>
                    </a:cubicBezTo>
                    <a:cubicBezTo>
                      <a:pt x="28540" y="0"/>
                      <a:pt x="157" y="28257"/>
                      <a:pt x="0" y="63216"/>
                    </a:cubicBezTo>
                    <a:cubicBezTo>
                      <a:pt x="157" y="98175"/>
                      <a:pt x="28540" y="126432"/>
                      <a:pt x="63500" y="126432"/>
                    </a:cubicBezTo>
                    <a:cubicBezTo>
                      <a:pt x="98460" y="126432"/>
                      <a:pt x="126844" y="98175"/>
                      <a:pt x="127000" y="63216"/>
                    </a:cubicBezTo>
                    <a:close/>
                    <a:moveTo>
                      <a:pt x="63500" y="34641"/>
                    </a:moveTo>
                    <a:cubicBezTo>
                      <a:pt x="47769" y="34711"/>
                      <a:pt x="35052" y="47484"/>
                      <a:pt x="35052" y="63216"/>
                    </a:cubicBezTo>
                    <a:cubicBezTo>
                      <a:pt x="35052" y="78947"/>
                      <a:pt x="47769" y="91720"/>
                      <a:pt x="63500" y="91791"/>
                    </a:cubicBezTo>
                    <a:lnTo>
                      <a:pt x="541188" y="91791"/>
                    </a:lnTo>
                    <a:cubicBezTo>
                      <a:pt x="556920" y="91720"/>
                      <a:pt x="569636" y="78947"/>
                      <a:pt x="569636" y="63216"/>
                    </a:cubicBezTo>
                    <a:cubicBezTo>
                      <a:pt x="569636" y="47484"/>
                      <a:pt x="556920" y="34711"/>
                      <a:pt x="541188" y="34641"/>
                    </a:cubicBezTo>
                    <a:close/>
                  </a:path>
                </a:pathLst>
              </a:custGeom>
              <a:solidFill>
                <a:srgbClr val="6CE5E8"/>
              </a:solidFill>
            </p:spPr>
          </p:sp>
          <p:sp>
            <p:nvSpPr>
              <p:cNvPr id="46" name="Freeform 46"/>
              <p:cNvSpPr/>
              <p:nvPr/>
            </p:nvSpPr>
            <p:spPr>
              <a:xfrm>
                <a:off x="8296036" y="9808277"/>
                <a:ext cx="569636" cy="126433"/>
              </a:xfrm>
              <a:custGeom>
                <a:avLst/>
                <a:gdLst/>
                <a:ahLst/>
                <a:cxnLst/>
                <a:rect l="l" t="t" r="r" b="b"/>
                <a:pathLst>
                  <a:path w="569636" h="126433">
                    <a:moveTo>
                      <a:pt x="127000" y="63216"/>
                    </a:moveTo>
                    <a:cubicBezTo>
                      <a:pt x="126844" y="28257"/>
                      <a:pt x="98460" y="0"/>
                      <a:pt x="63500" y="0"/>
                    </a:cubicBezTo>
                    <a:cubicBezTo>
                      <a:pt x="28540" y="0"/>
                      <a:pt x="157" y="28257"/>
                      <a:pt x="0" y="63216"/>
                    </a:cubicBezTo>
                    <a:cubicBezTo>
                      <a:pt x="157" y="98175"/>
                      <a:pt x="28540" y="126432"/>
                      <a:pt x="63500" y="126432"/>
                    </a:cubicBezTo>
                    <a:cubicBezTo>
                      <a:pt x="98460" y="126432"/>
                      <a:pt x="126844" y="98175"/>
                      <a:pt x="127000" y="63216"/>
                    </a:cubicBezTo>
                    <a:close/>
                    <a:moveTo>
                      <a:pt x="63500" y="34641"/>
                    </a:moveTo>
                    <a:cubicBezTo>
                      <a:pt x="47769" y="34711"/>
                      <a:pt x="35052" y="47484"/>
                      <a:pt x="35052" y="63216"/>
                    </a:cubicBezTo>
                    <a:cubicBezTo>
                      <a:pt x="35052" y="78947"/>
                      <a:pt x="47769" y="91720"/>
                      <a:pt x="63500" y="91791"/>
                    </a:cubicBezTo>
                    <a:lnTo>
                      <a:pt x="541188" y="91791"/>
                    </a:lnTo>
                    <a:cubicBezTo>
                      <a:pt x="556920" y="91720"/>
                      <a:pt x="569636" y="78947"/>
                      <a:pt x="569636" y="63216"/>
                    </a:cubicBezTo>
                    <a:cubicBezTo>
                      <a:pt x="569636" y="47484"/>
                      <a:pt x="556920" y="34711"/>
                      <a:pt x="541188" y="34641"/>
                    </a:cubicBezTo>
                    <a:close/>
                  </a:path>
                </a:pathLst>
              </a:custGeom>
              <a:solidFill>
                <a:srgbClr val="6CE5E8"/>
              </a:solidFill>
            </p:spPr>
          </p:sp>
          <p:sp>
            <p:nvSpPr>
              <p:cNvPr id="47" name="Freeform 47"/>
              <p:cNvSpPr/>
              <p:nvPr/>
            </p:nvSpPr>
            <p:spPr>
              <a:xfrm>
                <a:off x="8773724" y="9808277"/>
                <a:ext cx="569636" cy="126433"/>
              </a:xfrm>
              <a:custGeom>
                <a:avLst/>
                <a:gdLst/>
                <a:ahLst/>
                <a:cxnLst/>
                <a:rect l="l" t="t" r="r" b="b"/>
                <a:pathLst>
                  <a:path w="569636" h="126433">
                    <a:moveTo>
                      <a:pt x="127000" y="63216"/>
                    </a:moveTo>
                    <a:cubicBezTo>
                      <a:pt x="126844" y="28257"/>
                      <a:pt x="98460" y="0"/>
                      <a:pt x="63500" y="0"/>
                    </a:cubicBezTo>
                    <a:cubicBezTo>
                      <a:pt x="28540" y="0"/>
                      <a:pt x="157" y="28257"/>
                      <a:pt x="0" y="63216"/>
                    </a:cubicBezTo>
                    <a:cubicBezTo>
                      <a:pt x="157" y="98175"/>
                      <a:pt x="28540" y="126432"/>
                      <a:pt x="63500" y="126432"/>
                    </a:cubicBezTo>
                    <a:cubicBezTo>
                      <a:pt x="98460" y="126432"/>
                      <a:pt x="126844" y="98175"/>
                      <a:pt x="127000" y="63216"/>
                    </a:cubicBezTo>
                    <a:close/>
                    <a:moveTo>
                      <a:pt x="63500" y="34641"/>
                    </a:moveTo>
                    <a:cubicBezTo>
                      <a:pt x="47769" y="34711"/>
                      <a:pt x="35052" y="47484"/>
                      <a:pt x="35052" y="63216"/>
                    </a:cubicBezTo>
                    <a:cubicBezTo>
                      <a:pt x="35052" y="78947"/>
                      <a:pt x="47769" y="91720"/>
                      <a:pt x="63500" y="91791"/>
                    </a:cubicBezTo>
                    <a:lnTo>
                      <a:pt x="541188" y="91790"/>
                    </a:lnTo>
                    <a:cubicBezTo>
                      <a:pt x="556920" y="91719"/>
                      <a:pt x="569636" y="78947"/>
                      <a:pt x="569636" y="63215"/>
                    </a:cubicBezTo>
                    <a:cubicBezTo>
                      <a:pt x="569636" y="47483"/>
                      <a:pt x="556920" y="34711"/>
                      <a:pt x="541188" y="34640"/>
                    </a:cubicBezTo>
                    <a:close/>
                  </a:path>
                </a:pathLst>
              </a:custGeom>
              <a:solidFill>
                <a:srgbClr val="6CE5E8"/>
              </a:solidFill>
            </p:spPr>
          </p:sp>
          <p:sp>
            <p:nvSpPr>
              <p:cNvPr id="48" name="Freeform 48"/>
              <p:cNvSpPr/>
              <p:nvPr/>
            </p:nvSpPr>
            <p:spPr>
              <a:xfrm>
                <a:off x="9251412" y="9808276"/>
                <a:ext cx="569635" cy="126433"/>
              </a:xfrm>
              <a:custGeom>
                <a:avLst/>
                <a:gdLst/>
                <a:ahLst/>
                <a:cxnLst/>
                <a:rect l="l" t="t" r="r" b="b"/>
                <a:pathLst>
                  <a:path w="569635" h="126433">
                    <a:moveTo>
                      <a:pt x="127000" y="63216"/>
                    </a:moveTo>
                    <a:cubicBezTo>
                      <a:pt x="126843" y="28257"/>
                      <a:pt x="98460" y="0"/>
                      <a:pt x="63500" y="0"/>
                    </a:cubicBezTo>
                    <a:cubicBezTo>
                      <a:pt x="28540" y="0"/>
                      <a:pt x="157" y="28257"/>
                      <a:pt x="0" y="63216"/>
                    </a:cubicBezTo>
                    <a:cubicBezTo>
                      <a:pt x="157" y="98175"/>
                      <a:pt x="28540" y="126432"/>
                      <a:pt x="63500" y="126432"/>
                    </a:cubicBezTo>
                    <a:cubicBezTo>
                      <a:pt x="98460" y="126432"/>
                      <a:pt x="126843" y="98175"/>
                      <a:pt x="127000" y="63216"/>
                    </a:cubicBezTo>
                    <a:close/>
                    <a:moveTo>
                      <a:pt x="63500" y="34641"/>
                    </a:moveTo>
                    <a:cubicBezTo>
                      <a:pt x="47768" y="34712"/>
                      <a:pt x="35052" y="47484"/>
                      <a:pt x="35052" y="63216"/>
                    </a:cubicBezTo>
                    <a:cubicBezTo>
                      <a:pt x="35052" y="78948"/>
                      <a:pt x="47768" y="91720"/>
                      <a:pt x="63500" y="91791"/>
                    </a:cubicBezTo>
                    <a:lnTo>
                      <a:pt x="541187" y="91791"/>
                    </a:lnTo>
                    <a:cubicBezTo>
                      <a:pt x="556919" y="91720"/>
                      <a:pt x="569635" y="78948"/>
                      <a:pt x="569635" y="63216"/>
                    </a:cubicBezTo>
                    <a:cubicBezTo>
                      <a:pt x="569635" y="47484"/>
                      <a:pt x="556919" y="34712"/>
                      <a:pt x="541187" y="34641"/>
                    </a:cubicBezTo>
                    <a:close/>
                  </a:path>
                </a:pathLst>
              </a:custGeom>
              <a:solidFill>
                <a:srgbClr val="6CE5E8"/>
              </a:solidFill>
            </p:spPr>
          </p:sp>
          <p:sp>
            <p:nvSpPr>
              <p:cNvPr id="49" name="Freeform 49"/>
              <p:cNvSpPr/>
              <p:nvPr/>
            </p:nvSpPr>
            <p:spPr>
              <a:xfrm>
                <a:off x="9729099" y="9808276"/>
                <a:ext cx="569636" cy="126433"/>
              </a:xfrm>
              <a:custGeom>
                <a:avLst/>
                <a:gdLst/>
                <a:ahLst/>
                <a:cxnLst/>
                <a:rect l="l" t="t" r="r" b="b"/>
                <a:pathLst>
                  <a:path w="569636" h="126433">
                    <a:moveTo>
                      <a:pt x="127000" y="63216"/>
                    </a:moveTo>
                    <a:cubicBezTo>
                      <a:pt x="126844" y="28257"/>
                      <a:pt x="98460" y="0"/>
                      <a:pt x="63500" y="0"/>
                    </a:cubicBezTo>
                    <a:cubicBezTo>
                      <a:pt x="28540" y="0"/>
                      <a:pt x="157" y="28257"/>
                      <a:pt x="0" y="63216"/>
                    </a:cubicBezTo>
                    <a:cubicBezTo>
                      <a:pt x="157" y="98175"/>
                      <a:pt x="28540" y="126432"/>
                      <a:pt x="63500" y="126432"/>
                    </a:cubicBezTo>
                    <a:cubicBezTo>
                      <a:pt x="98460" y="126432"/>
                      <a:pt x="126844" y="98175"/>
                      <a:pt x="127000" y="63216"/>
                    </a:cubicBezTo>
                    <a:close/>
                    <a:moveTo>
                      <a:pt x="63500" y="34641"/>
                    </a:moveTo>
                    <a:cubicBezTo>
                      <a:pt x="47769" y="34712"/>
                      <a:pt x="35052" y="47484"/>
                      <a:pt x="35052" y="63216"/>
                    </a:cubicBezTo>
                    <a:cubicBezTo>
                      <a:pt x="35052" y="78948"/>
                      <a:pt x="47769" y="91720"/>
                      <a:pt x="63500" y="91791"/>
                    </a:cubicBezTo>
                    <a:lnTo>
                      <a:pt x="541188" y="91791"/>
                    </a:lnTo>
                    <a:cubicBezTo>
                      <a:pt x="556920" y="91720"/>
                      <a:pt x="569636" y="78948"/>
                      <a:pt x="569636" y="63216"/>
                    </a:cubicBezTo>
                    <a:cubicBezTo>
                      <a:pt x="569636" y="47484"/>
                      <a:pt x="556920" y="34712"/>
                      <a:pt x="541188" y="34641"/>
                    </a:cubicBezTo>
                    <a:close/>
                  </a:path>
                </a:pathLst>
              </a:custGeom>
              <a:solidFill>
                <a:srgbClr val="6CE5E8"/>
              </a:solidFill>
            </p:spPr>
          </p:sp>
          <p:sp>
            <p:nvSpPr>
              <p:cNvPr id="50" name="Freeform 50"/>
              <p:cNvSpPr/>
              <p:nvPr/>
            </p:nvSpPr>
            <p:spPr>
              <a:xfrm>
                <a:off x="10206787" y="9808276"/>
                <a:ext cx="569636" cy="126433"/>
              </a:xfrm>
              <a:custGeom>
                <a:avLst/>
                <a:gdLst/>
                <a:ahLst/>
                <a:cxnLst/>
                <a:rect l="l" t="t" r="r" b="b"/>
                <a:pathLst>
                  <a:path w="569636" h="126433">
                    <a:moveTo>
                      <a:pt x="127000" y="63216"/>
                    </a:moveTo>
                    <a:cubicBezTo>
                      <a:pt x="126843" y="28257"/>
                      <a:pt x="98460" y="0"/>
                      <a:pt x="63500" y="0"/>
                    </a:cubicBezTo>
                    <a:cubicBezTo>
                      <a:pt x="28540" y="0"/>
                      <a:pt x="157" y="28257"/>
                      <a:pt x="0" y="63216"/>
                    </a:cubicBezTo>
                    <a:cubicBezTo>
                      <a:pt x="157" y="98175"/>
                      <a:pt x="28540" y="126432"/>
                      <a:pt x="63500" y="126432"/>
                    </a:cubicBezTo>
                    <a:cubicBezTo>
                      <a:pt x="98460" y="126432"/>
                      <a:pt x="126843" y="98175"/>
                      <a:pt x="127000" y="63216"/>
                    </a:cubicBezTo>
                    <a:close/>
                    <a:moveTo>
                      <a:pt x="63500" y="34641"/>
                    </a:moveTo>
                    <a:cubicBezTo>
                      <a:pt x="47768" y="34712"/>
                      <a:pt x="35052" y="47484"/>
                      <a:pt x="35052" y="63216"/>
                    </a:cubicBezTo>
                    <a:cubicBezTo>
                      <a:pt x="35052" y="78948"/>
                      <a:pt x="47768" y="91720"/>
                      <a:pt x="63500" y="91791"/>
                    </a:cubicBezTo>
                    <a:lnTo>
                      <a:pt x="541188" y="91790"/>
                    </a:lnTo>
                    <a:cubicBezTo>
                      <a:pt x="556920" y="91720"/>
                      <a:pt x="569636" y="78947"/>
                      <a:pt x="569636" y="63215"/>
                    </a:cubicBezTo>
                    <a:cubicBezTo>
                      <a:pt x="569636" y="47484"/>
                      <a:pt x="556920" y="34711"/>
                      <a:pt x="541188" y="34640"/>
                    </a:cubicBezTo>
                    <a:close/>
                  </a:path>
                </a:pathLst>
              </a:custGeom>
              <a:solidFill>
                <a:srgbClr val="6CE5E8"/>
              </a:solidFill>
            </p:spPr>
          </p:sp>
          <p:sp>
            <p:nvSpPr>
              <p:cNvPr id="51" name="Freeform 51"/>
              <p:cNvSpPr/>
              <p:nvPr/>
            </p:nvSpPr>
            <p:spPr>
              <a:xfrm>
                <a:off x="10684475" y="9808275"/>
                <a:ext cx="604688" cy="126433"/>
              </a:xfrm>
              <a:custGeom>
                <a:avLst/>
                <a:gdLst/>
                <a:ahLst/>
                <a:cxnLst/>
                <a:rect l="l" t="t" r="r" b="b"/>
                <a:pathLst>
                  <a:path w="604688" h="126433">
                    <a:moveTo>
                      <a:pt x="127000" y="63216"/>
                    </a:moveTo>
                    <a:cubicBezTo>
                      <a:pt x="126843" y="28257"/>
                      <a:pt x="98460" y="0"/>
                      <a:pt x="63500" y="0"/>
                    </a:cubicBezTo>
                    <a:cubicBezTo>
                      <a:pt x="28540" y="0"/>
                      <a:pt x="157" y="28257"/>
                      <a:pt x="0" y="63216"/>
                    </a:cubicBezTo>
                    <a:cubicBezTo>
                      <a:pt x="157" y="98175"/>
                      <a:pt x="28540" y="126433"/>
                      <a:pt x="63500" y="126433"/>
                    </a:cubicBezTo>
                    <a:cubicBezTo>
                      <a:pt x="98460" y="126433"/>
                      <a:pt x="126843" y="98175"/>
                      <a:pt x="127000" y="63216"/>
                    </a:cubicBezTo>
                    <a:close/>
                    <a:moveTo>
                      <a:pt x="63500" y="34641"/>
                    </a:moveTo>
                    <a:cubicBezTo>
                      <a:pt x="47768" y="34712"/>
                      <a:pt x="35052" y="47485"/>
                      <a:pt x="35052" y="63216"/>
                    </a:cubicBezTo>
                    <a:cubicBezTo>
                      <a:pt x="35052" y="78948"/>
                      <a:pt x="47768" y="91721"/>
                      <a:pt x="63500" y="91791"/>
                    </a:cubicBezTo>
                    <a:lnTo>
                      <a:pt x="541188" y="91791"/>
                    </a:lnTo>
                    <a:cubicBezTo>
                      <a:pt x="556919" y="91721"/>
                      <a:pt x="569636" y="78948"/>
                      <a:pt x="569636" y="63216"/>
                    </a:cubicBezTo>
                    <a:cubicBezTo>
                      <a:pt x="569636" y="47485"/>
                      <a:pt x="556919" y="34712"/>
                      <a:pt x="541188" y="34641"/>
                    </a:cubicBezTo>
                    <a:close/>
                    <a:moveTo>
                      <a:pt x="604688" y="63216"/>
                    </a:moveTo>
                    <a:cubicBezTo>
                      <a:pt x="604531" y="28257"/>
                      <a:pt x="576148" y="0"/>
                      <a:pt x="541188" y="0"/>
                    </a:cubicBezTo>
                    <a:cubicBezTo>
                      <a:pt x="506228" y="0"/>
                      <a:pt x="477844" y="28257"/>
                      <a:pt x="477688" y="63216"/>
                    </a:cubicBezTo>
                    <a:cubicBezTo>
                      <a:pt x="477844" y="98175"/>
                      <a:pt x="506228" y="126433"/>
                      <a:pt x="541188" y="126433"/>
                    </a:cubicBezTo>
                    <a:cubicBezTo>
                      <a:pt x="576148" y="126433"/>
                      <a:pt x="604531" y="98175"/>
                      <a:pt x="604688" y="63216"/>
                    </a:cubicBezTo>
                    <a:close/>
                  </a:path>
                </a:pathLst>
              </a:custGeom>
              <a:solidFill>
                <a:srgbClr val="6CE5E8"/>
              </a:solidFill>
            </p:spPr>
          </p:sp>
          <p:sp>
            <p:nvSpPr>
              <p:cNvPr id="52" name="Freeform 52"/>
              <p:cNvSpPr/>
              <p:nvPr/>
            </p:nvSpPr>
            <p:spPr>
              <a:xfrm>
                <a:off x="1130719" y="9807779"/>
                <a:ext cx="569635" cy="126433"/>
              </a:xfrm>
              <a:custGeom>
                <a:avLst/>
                <a:gdLst/>
                <a:ahLst/>
                <a:cxnLst/>
                <a:rect l="l" t="t" r="r" b="b"/>
                <a:pathLst>
                  <a:path w="569635" h="126433">
                    <a:moveTo>
                      <a:pt x="127000" y="63216"/>
                    </a:moveTo>
                    <a:cubicBezTo>
                      <a:pt x="126844" y="28257"/>
                      <a:pt x="98460" y="0"/>
                      <a:pt x="63500" y="0"/>
                    </a:cubicBezTo>
                    <a:cubicBezTo>
                      <a:pt x="28541" y="0"/>
                      <a:pt x="157" y="28257"/>
                      <a:pt x="0" y="63216"/>
                    </a:cubicBezTo>
                    <a:cubicBezTo>
                      <a:pt x="157" y="98175"/>
                      <a:pt x="28541" y="126432"/>
                      <a:pt x="63500" y="126432"/>
                    </a:cubicBezTo>
                    <a:cubicBezTo>
                      <a:pt x="98460" y="126432"/>
                      <a:pt x="126844" y="98175"/>
                      <a:pt x="127000" y="63216"/>
                    </a:cubicBezTo>
                    <a:close/>
                    <a:moveTo>
                      <a:pt x="63500" y="34641"/>
                    </a:moveTo>
                    <a:cubicBezTo>
                      <a:pt x="47769" y="34712"/>
                      <a:pt x="35053" y="47485"/>
                      <a:pt x="35053" y="63216"/>
                    </a:cubicBezTo>
                    <a:cubicBezTo>
                      <a:pt x="35053" y="78948"/>
                      <a:pt x="47769" y="91721"/>
                      <a:pt x="63500" y="91791"/>
                    </a:cubicBezTo>
                    <a:lnTo>
                      <a:pt x="541188" y="91791"/>
                    </a:lnTo>
                    <a:cubicBezTo>
                      <a:pt x="556920" y="91721"/>
                      <a:pt x="569636" y="78948"/>
                      <a:pt x="569636" y="63216"/>
                    </a:cubicBezTo>
                    <a:cubicBezTo>
                      <a:pt x="569636" y="47485"/>
                      <a:pt x="556920" y="34712"/>
                      <a:pt x="541188" y="34641"/>
                    </a:cubicBezTo>
                    <a:close/>
                  </a:path>
                </a:pathLst>
              </a:custGeom>
              <a:solidFill>
                <a:srgbClr val="41B8D5"/>
              </a:solidFill>
            </p:spPr>
          </p:sp>
          <p:sp>
            <p:nvSpPr>
              <p:cNvPr id="53" name="Freeform 53"/>
              <p:cNvSpPr/>
              <p:nvPr/>
            </p:nvSpPr>
            <p:spPr>
              <a:xfrm>
                <a:off x="1608407" y="9807779"/>
                <a:ext cx="569635" cy="126433"/>
              </a:xfrm>
              <a:custGeom>
                <a:avLst/>
                <a:gdLst/>
                <a:ahLst/>
                <a:cxnLst/>
                <a:rect l="l" t="t" r="r" b="b"/>
                <a:pathLst>
                  <a:path w="569635" h="126433">
                    <a:moveTo>
                      <a:pt x="127000" y="63216"/>
                    </a:moveTo>
                    <a:cubicBezTo>
                      <a:pt x="126844" y="28257"/>
                      <a:pt x="98460" y="0"/>
                      <a:pt x="63500" y="0"/>
                    </a:cubicBezTo>
                    <a:cubicBezTo>
                      <a:pt x="28541" y="0"/>
                      <a:pt x="157" y="28257"/>
                      <a:pt x="0" y="63216"/>
                    </a:cubicBezTo>
                    <a:cubicBezTo>
                      <a:pt x="157" y="98175"/>
                      <a:pt x="28541" y="126432"/>
                      <a:pt x="63500" y="126432"/>
                    </a:cubicBezTo>
                    <a:cubicBezTo>
                      <a:pt x="98460" y="126432"/>
                      <a:pt x="126844" y="98175"/>
                      <a:pt x="127000" y="63216"/>
                    </a:cubicBezTo>
                    <a:close/>
                    <a:moveTo>
                      <a:pt x="63500" y="34641"/>
                    </a:moveTo>
                    <a:cubicBezTo>
                      <a:pt x="47769" y="34712"/>
                      <a:pt x="35053" y="47485"/>
                      <a:pt x="35053" y="63216"/>
                    </a:cubicBezTo>
                    <a:cubicBezTo>
                      <a:pt x="35053" y="78948"/>
                      <a:pt x="47769" y="91721"/>
                      <a:pt x="63500" y="91791"/>
                    </a:cubicBezTo>
                    <a:lnTo>
                      <a:pt x="541188" y="91790"/>
                    </a:lnTo>
                    <a:cubicBezTo>
                      <a:pt x="556920" y="91720"/>
                      <a:pt x="569635" y="78947"/>
                      <a:pt x="569635" y="63215"/>
                    </a:cubicBezTo>
                    <a:cubicBezTo>
                      <a:pt x="569635" y="47484"/>
                      <a:pt x="556920" y="34711"/>
                      <a:pt x="541188" y="34640"/>
                    </a:cubicBezTo>
                    <a:close/>
                  </a:path>
                </a:pathLst>
              </a:custGeom>
              <a:solidFill>
                <a:srgbClr val="41B8D5"/>
              </a:solidFill>
            </p:spPr>
          </p:sp>
          <p:sp>
            <p:nvSpPr>
              <p:cNvPr id="54" name="Freeform 54"/>
              <p:cNvSpPr/>
              <p:nvPr/>
            </p:nvSpPr>
            <p:spPr>
              <a:xfrm>
                <a:off x="2086095" y="9807778"/>
                <a:ext cx="569635" cy="126433"/>
              </a:xfrm>
              <a:custGeom>
                <a:avLst/>
                <a:gdLst/>
                <a:ahLst/>
                <a:cxnLst/>
                <a:rect l="l" t="t" r="r" b="b"/>
                <a:pathLst>
                  <a:path w="569635" h="126433">
                    <a:moveTo>
                      <a:pt x="127000" y="63216"/>
                    </a:moveTo>
                    <a:cubicBezTo>
                      <a:pt x="126844" y="28257"/>
                      <a:pt x="98459" y="0"/>
                      <a:pt x="63500" y="0"/>
                    </a:cubicBezTo>
                    <a:cubicBezTo>
                      <a:pt x="28540" y="0"/>
                      <a:pt x="156" y="28257"/>
                      <a:pt x="0" y="63216"/>
                    </a:cubicBezTo>
                    <a:cubicBezTo>
                      <a:pt x="156" y="98175"/>
                      <a:pt x="28540" y="126433"/>
                      <a:pt x="63500" y="126433"/>
                    </a:cubicBezTo>
                    <a:cubicBezTo>
                      <a:pt x="98459" y="126433"/>
                      <a:pt x="126844" y="98175"/>
                      <a:pt x="127000" y="63216"/>
                    </a:cubicBezTo>
                    <a:close/>
                    <a:moveTo>
                      <a:pt x="63500" y="34641"/>
                    </a:moveTo>
                    <a:cubicBezTo>
                      <a:pt x="47768" y="34712"/>
                      <a:pt x="35052" y="47485"/>
                      <a:pt x="35052" y="63216"/>
                    </a:cubicBezTo>
                    <a:cubicBezTo>
                      <a:pt x="35052" y="78948"/>
                      <a:pt x="47768" y="91721"/>
                      <a:pt x="63500" y="91791"/>
                    </a:cubicBezTo>
                    <a:lnTo>
                      <a:pt x="541188" y="91791"/>
                    </a:lnTo>
                    <a:cubicBezTo>
                      <a:pt x="556919" y="91721"/>
                      <a:pt x="569635" y="78948"/>
                      <a:pt x="569635" y="63216"/>
                    </a:cubicBezTo>
                    <a:cubicBezTo>
                      <a:pt x="569635" y="47485"/>
                      <a:pt x="556919" y="34712"/>
                      <a:pt x="541188" y="34641"/>
                    </a:cubicBezTo>
                    <a:close/>
                  </a:path>
                </a:pathLst>
              </a:custGeom>
              <a:solidFill>
                <a:srgbClr val="41B8D5"/>
              </a:solidFill>
            </p:spPr>
          </p:sp>
          <p:sp>
            <p:nvSpPr>
              <p:cNvPr id="55" name="Freeform 55"/>
              <p:cNvSpPr/>
              <p:nvPr/>
            </p:nvSpPr>
            <p:spPr>
              <a:xfrm>
                <a:off x="2563783" y="9807778"/>
                <a:ext cx="569635" cy="126433"/>
              </a:xfrm>
              <a:custGeom>
                <a:avLst/>
                <a:gdLst/>
                <a:ahLst/>
                <a:cxnLst/>
                <a:rect l="l" t="t" r="r" b="b"/>
                <a:pathLst>
                  <a:path w="569635" h="126433">
                    <a:moveTo>
                      <a:pt x="127000" y="63216"/>
                    </a:moveTo>
                    <a:cubicBezTo>
                      <a:pt x="126843" y="28257"/>
                      <a:pt x="98459" y="0"/>
                      <a:pt x="63500" y="0"/>
                    </a:cubicBezTo>
                    <a:cubicBezTo>
                      <a:pt x="28540" y="0"/>
                      <a:pt x="156" y="28257"/>
                      <a:pt x="0" y="63216"/>
                    </a:cubicBezTo>
                    <a:cubicBezTo>
                      <a:pt x="156" y="98175"/>
                      <a:pt x="28540" y="126433"/>
                      <a:pt x="63500" y="126433"/>
                    </a:cubicBezTo>
                    <a:cubicBezTo>
                      <a:pt x="98459" y="126433"/>
                      <a:pt x="126843" y="98175"/>
                      <a:pt x="127000" y="63216"/>
                    </a:cubicBezTo>
                    <a:close/>
                    <a:moveTo>
                      <a:pt x="63500" y="34641"/>
                    </a:moveTo>
                    <a:cubicBezTo>
                      <a:pt x="47768" y="34712"/>
                      <a:pt x="35052" y="47485"/>
                      <a:pt x="35052" y="63216"/>
                    </a:cubicBezTo>
                    <a:cubicBezTo>
                      <a:pt x="35052" y="78948"/>
                      <a:pt x="47768" y="91721"/>
                      <a:pt x="63500" y="91791"/>
                    </a:cubicBezTo>
                    <a:lnTo>
                      <a:pt x="541188" y="91791"/>
                    </a:lnTo>
                    <a:cubicBezTo>
                      <a:pt x="556919" y="91721"/>
                      <a:pt x="569635" y="78948"/>
                      <a:pt x="569635" y="63216"/>
                    </a:cubicBezTo>
                    <a:cubicBezTo>
                      <a:pt x="569635" y="47485"/>
                      <a:pt x="556919" y="34712"/>
                      <a:pt x="541188" y="34641"/>
                    </a:cubicBezTo>
                    <a:close/>
                  </a:path>
                </a:pathLst>
              </a:custGeom>
              <a:solidFill>
                <a:srgbClr val="41B8D5"/>
              </a:solidFill>
            </p:spPr>
          </p:sp>
          <p:sp>
            <p:nvSpPr>
              <p:cNvPr id="56" name="Freeform 56"/>
              <p:cNvSpPr/>
              <p:nvPr/>
            </p:nvSpPr>
            <p:spPr>
              <a:xfrm>
                <a:off x="3041471" y="9807778"/>
                <a:ext cx="569635" cy="126433"/>
              </a:xfrm>
              <a:custGeom>
                <a:avLst/>
                <a:gdLst/>
                <a:ahLst/>
                <a:cxnLst/>
                <a:rect l="l" t="t" r="r" b="b"/>
                <a:pathLst>
                  <a:path w="569635" h="126433">
                    <a:moveTo>
                      <a:pt x="127000" y="63216"/>
                    </a:moveTo>
                    <a:cubicBezTo>
                      <a:pt x="126843" y="28257"/>
                      <a:pt x="98459" y="0"/>
                      <a:pt x="63500" y="0"/>
                    </a:cubicBezTo>
                    <a:cubicBezTo>
                      <a:pt x="28540" y="0"/>
                      <a:pt x="156" y="28257"/>
                      <a:pt x="0" y="63216"/>
                    </a:cubicBezTo>
                    <a:cubicBezTo>
                      <a:pt x="156" y="98175"/>
                      <a:pt x="28540" y="126433"/>
                      <a:pt x="63500" y="126433"/>
                    </a:cubicBezTo>
                    <a:cubicBezTo>
                      <a:pt x="98459" y="126433"/>
                      <a:pt x="126843" y="98175"/>
                      <a:pt x="127000" y="63216"/>
                    </a:cubicBezTo>
                    <a:close/>
                    <a:moveTo>
                      <a:pt x="63500" y="34641"/>
                    </a:moveTo>
                    <a:cubicBezTo>
                      <a:pt x="47768" y="34712"/>
                      <a:pt x="35052" y="47485"/>
                      <a:pt x="35052" y="63216"/>
                    </a:cubicBezTo>
                    <a:cubicBezTo>
                      <a:pt x="35052" y="78948"/>
                      <a:pt x="47768" y="91721"/>
                      <a:pt x="63500" y="91791"/>
                    </a:cubicBezTo>
                    <a:lnTo>
                      <a:pt x="541187" y="91791"/>
                    </a:lnTo>
                    <a:cubicBezTo>
                      <a:pt x="556919" y="91721"/>
                      <a:pt x="569635" y="78948"/>
                      <a:pt x="569635" y="63216"/>
                    </a:cubicBezTo>
                    <a:cubicBezTo>
                      <a:pt x="569635" y="47485"/>
                      <a:pt x="556919" y="34712"/>
                      <a:pt x="541187" y="34641"/>
                    </a:cubicBezTo>
                    <a:close/>
                  </a:path>
                </a:pathLst>
              </a:custGeom>
              <a:solidFill>
                <a:srgbClr val="41B8D5"/>
              </a:solidFill>
            </p:spPr>
          </p:sp>
          <p:sp>
            <p:nvSpPr>
              <p:cNvPr id="57" name="Freeform 57"/>
              <p:cNvSpPr/>
              <p:nvPr/>
            </p:nvSpPr>
            <p:spPr>
              <a:xfrm>
                <a:off x="3519158" y="9807778"/>
                <a:ext cx="569635" cy="126433"/>
              </a:xfrm>
              <a:custGeom>
                <a:avLst/>
                <a:gdLst/>
                <a:ahLst/>
                <a:cxnLst/>
                <a:rect l="l" t="t" r="r" b="b"/>
                <a:pathLst>
                  <a:path w="569635" h="126433">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63500" y="34641"/>
                    </a:moveTo>
                    <a:cubicBezTo>
                      <a:pt x="47769" y="34712"/>
                      <a:pt x="35053" y="47485"/>
                      <a:pt x="35053" y="63216"/>
                    </a:cubicBezTo>
                    <a:cubicBezTo>
                      <a:pt x="35053" y="78948"/>
                      <a:pt x="47769" y="91721"/>
                      <a:pt x="63500" y="91791"/>
                    </a:cubicBezTo>
                    <a:lnTo>
                      <a:pt x="541188" y="91791"/>
                    </a:lnTo>
                    <a:cubicBezTo>
                      <a:pt x="556920" y="91721"/>
                      <a:pt x="569635" y="78948"/>
                      <a:pt x="569635" y="63216"/>
                    </a:cubicBezTo>
                    <a:cubicBezTo>
                      <a:pt x="569635" y="47485"/>
                      <a:pt x="556920" y="34712"/>
                      <a:pt x="541188" y="34641"/>
                    </a:cubicBezTo>
                    <a:close/>
                  </a:path>
                </a:pathLst>
              </a:custGeom>
              <a:solidFill>
                <a:srgbClr val="41B8D5"/>
              </a:solidFill>
            </p:spPr>
          </p:sp>
          <p:sp>
            <p:nvSpPr>
              <p:cNvPr id="58" name="Freeform 58"/>
              <p:cNvSpPr/>
              <p:nvPr/>
            </p:nvSpPr>
            <p:spPr>
              <a:xfrm>
                <a:off x="3996846" y="9807778"/>
                <a:ext cx="569635" cy="126433"/>
              </a:xfrm>
              <a:custGeom>
                <a:avLst/>
                <a:gdLst/>
                <a:ahLst/>
                <a:cxnLst/>
                <a:rect l="l" t="t" r="r" b="b"/>
                <a:pathLst>
                  <a:path w="569635" h="126433">
                    <a:moveTo>
                      <a:pt x="127000" y="63216"/>
                    </a:moveTo>
                    <a:cubicBezTo>
                      <a:pt x="126844" y="28257"/>
                      <a:pt x="98459" y="0"/>
                      <a:pt x="63500" y="0"/>
                    </a:cubicBezTo>
                    <a:cubicBezTo>
                      <a:pt x="28540" y="0"/>
                      <a:pt x="156" y="28257"/>
                      <a:pt x="0" y="63216"/>
                    </a:cubicBezTo>
                    <a:cubicBezTo>
                      <a:pt x="156" y="98175"/>
                      <a:pt x="28540" y="126433"/>
                      <a:pt x="63500" y="126433"/>
                    </a:cubicBezTo>
                    <a:cubicBezTo>
                      <a:pt x="98459" y="126433"/>
                      <a:pt x="126844" y="98175"/>
                      <a:pt x="127000" y="63216"/>
                    </a:cubicBezTo>
                    <a:close/>
                    <a:moveTo>
                      <a:pt x="63500" y="34641"/>
                    </a:moveTo>
                    <a:cubicBezTo>
                      <a:pt x="47768" y="34712"/>
                      <a:pt x="35052" y="47485"/>
                      <a:pt x="35052" y="63216"/>
                    </a:cubicBezTo>
                    <a:cubicBezTo>
                      <a:pt x="35052" y="78948"/>
                      <a:pt x="47768" y="91721"/>
                      <a:pt x="63500" y="91791"/>
                    </a:cubicBezTo>
                    <a:lnTo>
                      <a:pt x="541188" y="91791"/>
                    </a:lnTo>
                    <a:cubicBezTo>
                      <a:pt x="556919" y="91721"/>
                      <a:pt x="569635" y="78948"/>
                      <a:pt x="569635" y="63216"/>
                    </a:cubicBezTo>
                    <a:cubicBezTo>
                      <a:pt x="569635" y="47485"/>
                      <a:pt x="556919" y="34712"/>
                      <a:pt x="541188" y="34641"/>
                    </a:cubicBezTo>
                    <a:close/>
                  </a:path>
                </a:pathLst>
              </a:custGeom>
              <a:solidFill>
                <a:srgbClr val="41B8D5"/>
              </a:solidFill>
            </p:spPr>
          </p:sp>
          <p:sp>
            <p:nvSpPr>
              <p:cNvPr id="59" name="Freeform 59"/>
              <p:cNvSpPr/>
              <p:nvPr/>
            </p:nvSpPr>
            <p:spPr>
              <a:xfrm>
                <a:off x="4474534" y="9807778"/>
                <a:ext cx="569635" cy="126433"/>
              </a:xfrm>
              <a:custGeom>
                <a:avLst/>
                <a:gdLst/>
                <a:ahLst/>
                <a:cxnLst/>
                <a:rect l="l" t="t" r="r" b="b"/>
                <a:pathLst>
                  <a:path w="569635" h="126433">
                    <a:moveTo>
                      <a:pt x="127000" y="63216"/>
                    </a:moveTo>
                    <a:cubicBezTo>
                      <a:pt x="126844" y="28257"/>
                      <a:pt x="98459" y="0"/>
                      <a:pt x="63500" y="0"/>
                    </a:cubicBezTo>
                    <a:cubicBezTo>
                      <a:pt x="28540" y="0"/>
                      <a:pt x="156" y="28257"/>
                      <a:pt x="0" y="63216"/>
                    </a:cubicBezTo>
                    <a:cubicBezTo>
                      <a:pt x="156" y="98175"/>
                      <a:pt x="28540" y="126433"/>
                      <a:pt x="63500" y="126433"/>
                    </a:cubicBezTo>
                    <a:cubicBezTo>
                      <a:pt x="98459" y="126433"/>
                      <a:pt x="126844" y="98175"/>
                      <a:pt x="127000" y="63216"/>
                    </a:cubicBezTo>
                    <a:close/>
                    <a:moveTo>
                      <a:pt x="63500" y="34641"/>
                    </a:moveTo>
                    <a:cubicBezTo>
                      <a:pt x="47768" y="34712"/>
                      <a:pt x="35052" y="47485"/>
                      <a:pt x="35052" y="63216"/>
                    </a:cubicBezTo>
                    <a:cubicBezTo>
                      <a:pt x="35052" y="78948"/>
                      <a:pt x="47768" y="91721"/>
                      <a:pt x="63500" y="91791"/>
                    </a:cubicBezTo>
                    <a:lnTo>
                      <a:pt x="541188" y="91791"/>
                    </a:lnTo>
                    <a:cubicBezTo>
                      <a:pt x="556919" y="91721"/>
                      <a:pt x="569635" y="78948"/>
                      <a:pt x="569635" y="63216"/>
                    </a:cubicBezTo>
                    <a:cubicBezTo>
                      <a:pt x="569635" y="47485"/>
                      <a:pt x="556919" y="34712"/>
                      <a:pt x="541188" y="34641"/>
                    </a:cubicBezTo>
                    <a:close/>
                  </a:path>
                </a:pathLst>
              </a:custGeom>
              <a:solidFill>
                <a:srgbClr val="41B8D5"/>
              </a:solidFill>
            </p:spPr>
          </p:sp>
          <p:sp>
            <p:nvSpPr>
              <p:cNvPr id="60" name="Freeform 60"/>
              <p:cNvSpPr/>
              <p:nvPr/>
            </p:nvSpPr>
            <p:spPr>
              <a:xfrm>
                <a:off x="4952222" y="9807778"/>
                <a:ext cx="569635" cy="126433"/>
              </a:xfrm>
              <a:custGeom>
                <a:avLst/>
                <a:gdLst/>
                <a:ahLst/>
                <a:cxnLst/>
                <a:rect l="l" t="t" r="r" b="b"/>
                <a:pathLst>
                  <a:path w="569635" h="126433">
                    <a:moveTo>
                      <a:pt x="127000" y="63216"/>
                    </a:moveTo>
                    <a:cubicBezTo>
                      <a:pt x="126844" y="28257"/>
                      <a:pt x="98459" y="0"/>
                      <a:pt x="63500" y="0"/>
                    </a:cubicBezTo>
                    <a:cubicBezTo>
                      <a:pt x="28540" y="0"/>
                      <a:pt x="156" y="28257"/>
                      <a:pt x="0" y="63216"/>
                    </a:cubicBezTo>
                    <a:cubicBezTo>
                      <a:pt x="156" y="98175"/>
                      <a:pt x="28540" y="126433"/>
                      <a:pt x="63500" y="126433"/>
                    </a:cubicBezTo>
                    <a:cubicBezTo>
                      <a:pt x="98459" y="126433"/>
                      <a:pt x="126844" y="98175"/>
                      <a:pt x="127000" y="63216"/>
                    </a:cubicBezTo>
                    <a:close/>
                    <a:moveTo>
                      <a:pt x="63500" y="34641"/>
                    </a:moveTo>
                    <a:cubicBezTo>
                      <a:pt x="47768" y="34712"/>
                      <a:pt x="35052" y="47485"/>
                      <a:pt x="35052" y="63216"/>
                    </a:cubicBezTo>
                    <a:cubicBezTo>
                      <a:pt x="35052" y="78948"/>
                      <a:pt x="47768" y="91721"/>
                      <a:pt x="63500" y="91791"/>
                    </a:cubicBezTo>
                    <a:lnTo>
                      <a:pt x="541188" y="91791"/>
                    </a:lnTo>
                    <a:cubicBezTo>
                      <a:pt x="556919" y="91721"/>
                      <a:pt x="569635" y="78948"/>
                      <a:pt x="569635" y="63216"/>
                    </a:cubicBezTo>
                    <a:cubicBezTo>
                      <a:pt x="569635" y="47485"/>
                      <a:pt x="556919" y="34712"/>
                      <a:pt x="541188" y="34641"/>
                    </a:cubicBezTo>
                    <a:close/>
                  </a:path>
                </a:pathLst>
              </a:custGeom>
              <a:solidFill>
                <a:srgbClr val="41B8D5"/>
              </a:solidFill>
            </p:spPr>
          </p:sp>
          <p:sp>
            <p:nvSpPr>
              <p:cNvPr id="61" name="Freeform 61"/>
              <p:cNvSpPr/>
              <p:nvPr/>
            </p:nvSpPr>
            <p:spPr>
              <a:xfrm>
                <a:off x="5429910" y="9807778"/>
                <a:ext cx="569635" cy="126433"/>
              </a:xfrm>
              <a:custGeom>
                <a:avLst/>
                <a:gdLst/>
                <a:ahLst/>
                <a:cxnLst/>
                <a:rect l="l" t="t" r="r" b="b"/>
                <a:pathLst>
                  <a:path w="569635" h="126433">
                    <a:moveTo>
                      <a:pt x="127000" y="63216"/>
                    </a:moveTo>
                    <a:cubicBezTo>
                      <a:pt x="126843" y="28257"/>
                      <a:pt x="98459" y="0"/>
                      <a:pt x="63500" y="0"/>
                    </a:cubicBezTo>
                    <a:cubicBezTo>
                      <a:pt x="28540" y="0"/>
                      <a:pt x="156" y="28257"/>
                      <a:pt x="0" y="63216"/>
                    </a:cubicBezTo>
                    <a:cubicBezTo>
                      <a:pt x="156" y="98175"/>
                      <a:pt x="28540" y="126433"/>
                      <a:pt x="63500" y="126433"/>
                    </a:cubicBezTo>
                    <a:cubicBezTo>
                      <a:pt x="98459" y="126433"/>
                      <a:pt x="126843" y="98175"/>
                      <a:pt x="127000" y="63216"/>
                    </a:cubicBezTo>
                    <a:close/>
                    <a:moveTo>
                      <a:pt x="63500" y="34641"/>
                    </a:moveTo>
                    <a:cubicBezTo>
                      <a:pt x="47768" y="34712"/>
                      <a:pt x="35052" y="47485"/>
                      <a:pt x="35052" y="63216"/>
                    </a:cubicBezTo>
                    <a:cubicBezTo>
                      <a:pt x="35052" y="78948"/>
                      <a:pt x="47768" y="91721"/>
                      <a:pt x="63500" y="91791"/>
                    </a:cubicBezTo>
                    <a:lnTo>
                      <a:pt x="541187" y="91791"/>
                    </a:lnTo>
                    <a:cubicBezTo>
                      <a:pt x="556919" y="91721"/>
                      <a:pt x="569635" y="78948"/>
                      <a:pt x="569635" y="63216"/>
                    </a:cubicBezTo>
                    <a:cubicBezTo>
                      <a:pt x="569635" y="47485"/>
                      <a:pt x="556919" y="34712"/>
                      <a:pt x="541187" y="34641"/>
                    </a:cubicBezTo>
                    <a:close/>
                  </a:path>
                </a:pathLst>
              </a:custGeom>
              <a:solidFill>
                <a:srgbClr val="41B8D5"/>
              </a:solidFill>
            </p:spPr>
          </p:sp>
          <p:sp>
            <p:nvSpPr>
              <p:cNvPr id="62" name="Freeform 62"/>
              <p:cNvSpPr/>
              <p:nvPr/>
            </p:nvSpPr>
            <p:spPr>
              <a:xfrm>
                <a:off x="5907597" y="9807778"/>
                <a:ext cx="569635" cy="126433"/>
              </a:xfrm>
              <a:custGeom>
                <a:avLst/>
                <a:gdLst/>
                <a:ahLst/>
                <a:cxnLst/>
                <a:rect l="l" t="t" r="r" b="b"/>
                <a:pathLst>
                  <a:path w="569635" h="126433">
                    <a:moveTo>
                      <a:pt x="127000" y="63216"/>
                    </a:moveTo>
                    <a:cubicBezTo>
                      <a:pt x="126844" y="28257"/>
                      <a:pt x="98460" y="0"/>
                      <a:pt x="63500" y="0"/>
                    </a:cubicBezTo>
                    <a:cubicBezTo>
                      <a:pt x="28541" y="0"/>
                      <a:pt x="156" y="28257"/>
                      <a:pt x="0" y="63216"/>
                    </a:cubicBezTo>
                    <a:cubicBezTo>
                      <a:pt x="156" y="98175"/>
                      <a:pt x="28541" y="126433"/>
                      <a:pt x="63500" y="126433"/>
                    </a:cubicBezTo>
                    <a:cubicBezTo>
                      <a:pt x="98460" y="126433"/>
                      <a:pt x="126844" y="98175"/>
                      <a:pt x="127000" y="63216"/>
                    </a:cubicBezTo>
                    <a:close/>
                    <a:moveTo>
                      <a:pt x="63500" y="34641"/>
                    </a:moveTo>
                    <a:cubicBezTo>
                      <a:pt x="47769" y="34712"/>
                      <a:pt x="35053" y="47485"/>
                      <a:pt x="35053" y="63216"/>
                    </a:cubicBezTo>
                    <a:cubicBezTo>
                      <a:pt x="35053" y="78948"/>
                      <a:pt x="47769" y="91721"/>
                      <a:pt x="63500" y="91791"/>
                    </a:cubicBezTo>
                    <a:lnTo>
                      <a:pt x="541188" y="91791"/>
                    </a:lnTo>
                    <a:cubicBezTo>
                      <a:pt x="556920" y="91721"/>
                      <a:pt x="569636" y="78948"/>
                      <a:pt x="569636" y="63216"/>
                    </a:cubicBezTo>
                    <a:cubicBezTo>
                      <a:pt x="569636" y="47485"/>
                      <a:pt x="556920" y="34712"/>
                      <a:pt x="541188" y="34641"/>
                    </a:cubicBezTo>
                    <a:close/>
                  </a:path>
                </a:pathLst>
              </a:custGeom>
              <a:solidFill>
                <a:srgbClr val="41B8D5"/>
              </a:solidFill>
            </p:spPr>
          </p:sp>
          <p:sp>
            <p:nvSpPr>
              <p:cNvPr id="63" name="Freeform 63"/>
              <p:cNvSpPr/>
              <p:nvPr/>
            </p:nvSpPr>
            <p:spPr>
              <a:xfrm>
                <a:off x="6385285" y="9807778"/>
                <a:ext cx="569635" cy="126433"/>
              </a:xfrm>
              <a:custGeom>
                <a:avLst/>
                <a:gdLst/>
                <a:ahLst/>
                <a:cxnLst/>
                <a:rect l="l" t="t" r="r" b="b"/>
                <a:pathLst>
                  <a:path w="569635" h="126433">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63500" y="34641"/>
                    </a:moveTo>
                    <a:cubicBezTo>
                      <a:pt x="47768" y="34712"/>
                      <a:pt x="35053" y="47485"/>
                      <a:pt x="35053" y="63216"/>
                    </a:cubicBezTo>
                    <a:cubicBezTo>
                      <a:pt x="35053" y="78948"/>
                      <a:pt x="47768" y="91721"/>
                      <a:pt x="63500" y="91791"/>
                    </a:cubicBezTo>
                    <a:lnTo>
                      <a:pt x="541188" y="91791"/>
                    </a:lnTo>
                    <a:cubicBezTo>
                      <a:pt x="556919" y="91721"/>
                      <a:pt x="569635" y="78948"/>
                      <a:pt x="569635" y="63216"/>
                    </a:cubicBezTo>
                    <a:cubicBezTo>
                      <a:pt x="569635" y="47485"/>
                      <a:pt x="556919" y="34712"/>
                      <a:pt x="541188" y="34641"/>
                    </a:cubicBezTo>
                    <a:close/>
                  </a:path>
                </a:pathLst>
              </a:custGeom>
              <a:solidFill>
                <a:srgbClr val="41B8D5"/>
              </a:solidFill>
            </p:spPr>
          </p:sp>
          <p:sp>
            <p:nvSpPr>
              <p:cNvPr id="64" name="Freeform 64"/>
              <p:cNvSpPr/>
              <p:nvPr/>
            </p:nvSpPr>
            <p:spPr>
              <a:xfrm>
                <a:off x="6862973" y="9807778"/>
                <a:ext cx="569636" cy="126433"/>
              </a:xfrm>
              <a:custGeom>
                <a:avLst/>
                <a:gdLst/>
                <a:ahLst/>
                <a:cxnLst/>
                <a:rect l="l" t="t" r="r" b="b"/>
                <a:pathLst>
                  <a:path w="569636" h="126433">
                    <a:moveTo>
                      <a:pt x="127000" y="63216"/>
                    </a:moveTo>
                    <a:cubicBezTo>
                      <a:pt x="126843" y="28257"/>
                      <a:pt x="98459" y="0"/>
                      <a:pt x="63500" y="0"/>
                    </a:cubicBezTo>
                    <a:cubicBezTo>
                      <a:pt x="28540" y="0"/>
                      <a:pt x="156" y="28257"/>
                      <a:pt x="0" y="63216"/>
                    </a:cubicBezTo>
                    <a:cubicBezTo>
                      <a:pt x="156" y="98175"/>
                      <a:pt x="28540" y="126433"/>
                      <a:pt x="63500" y="126433"/>
                    </a:cubicBezTo>
                    <a:cubicBezTo>
                      <a:pt x="98459" y="126433"/>
                      <a:pt x="126843" y="98175"/>
                      <a:pt x="127000" y="63216"/>
                    </a:cubicBezTo>
                    <a:close/>
                    <a:moveTo>
                      <a:pt x="63500" y="34641"/>
                    </a:moveTo>
                    <a:cubicBezTo>
                      <a:pt x="47768" y="34712"/>
                      <a:pt x="35052" y="47485"/>
                      <a:pt x="35052" y="63216"/>
                    </a:cubicBezTo>
                    <a:cubicBezTo>
                      <a:pt x="35052" y="78948"/>
                      <a:pt x="47768" y="91721"/>
                      <a:pt x="63500" y="91791"/>
                    </a:cubicBezTo>
                    <a:lnTo>
                      <a:pt x="541187" y="91791"/>
                    </a:lnTo>
                    <a:cubicBezTo>
                      <a:pt x="556919" y="91721"/>
                      <a:pt x="569635" y="78948"/>
                      <a:pt x="569635" y="63216"/>
                    </a:cubicBezTo>
                    <a:cubicBezTo>
                      <a:pt x="569635" y="47485"/>
                      <a:pt x="556919" y="34712"/>
                      <a:pt x="541187" y="34641"/>
                    </a:cubicBezTo>
                    <a:close/>
                  </a:path>
                </a:pathLst>
              </a:custGeom>
              <a:solidFill>
                <a:srgbClr val="41B8D5"/>
              </a:solidFill>
            </p:spPr>
          </p:sp>
          <p:sp>
            <p:nvSpPr>
              <p:cNvPr id="65" name="Freeform 65"/>
              <p:cNvSpPr/>
              <p:nvPr/>
            </p:nvSpPr>
            <p:spPr>
              <a:xfrm>
                <a:off x="7340660" y="9807778"/>
                <a:ext cx="569636" cy="126433"/>
              </a:xfrm>
              <a:custGeom>
                <a:avLst/>
                <a:gdLst/>
                <a:ahLst/>
                <a:cxnLst/>
                <a:rect l="l" t="t" r="r" b="b"/>
                <a:pathLst>
                  <a:path w="569636" h="126433">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63500" y="34641"/>
                    </a:moveTo>
                    <a:cubicBezTo>
                      <a:pt x="47769" y="34712"/>
                      <a:pt x="35053" y="47485"/>
                      <a:pt x="35053" y="63216"/>
                    </a:cubicBezTo>
                    <a:cubicBezTo>
                      <a:pt x="35053" y="78948"/>
                      <a:pt x="47769" y="91721"/>
                      <a:pt x="63500" y="91791"/>
                    </a:cubicBezTo>
                    <a:lnTo>
                      <a:pt x="541188" y="91791"/>
                    </a:lnTo>
                    <a:cubicBezTo>
                      <a:pt x="556920" y="91721"/>
                      <a:pt x="569636" y="78948"/>
                      <a:pt x="569636" y="63216"/>
                    </a:cubicBezTo>
                    <a:cubicBezTo>
                      <a:pt x="569636" y="47485"/>
                      <a:pt x="556920" y="34712"/>
                      <a:pt x="541188" y="34641"/>
                    </a:cubicBezTo>
                    <a:close/>
                  </a:path>
                </a:pathLst>
              </a:custGeom>
              <a:solidFill>
                <a:srgbClr val="41B8D5"/>
              </a:solidFill>
            </p:spPr>
          </p:sp>
          <p:sp>
            <p:nvSpPr>
              <p:cNvPr id="66" name="Freeform 66"/>
              <p:cNvSpPr/>
              <p:nvPr/>
            </p:nvSpPr>
            <p:spPr>
              <a:xfrm>
                <a:off x="7818348" y="9807778"/>
                <a:ext cx="569636" cy="126433"/>
              </a:xfrm>
              <a:custGeom>
                <a:avLst/>
                <a:gdLst/>
                <a:ahLst/>
                <a:cxnLst/>
                <a:rect l="l" t="t" r="r" b="b"/>
                <a:pathLst>
                  <a:path w="569636" h="126433">
                    <a:moveTo>
                      <a:pt x="127000" y="63216"/>
                    </a:moveTo>
                    <a:cubicBezTo>
                      <a:pt x="126844" y="28257"/>
                      <a:pt x="98460" y="0"/>
                      <a:pt x="63500" y="0"/>
                    </a:cubicBezTo>
                    <a:cubicBezTo>
                      <a:pt x="28540" y="0"/>
                      <a:pt x="157" y="28257"/>
                      <a:pt x="0" y="63216"/>
                    </a:cubicBezTo>
                    <a:cubicBezTo>
                      <a:pt x="157" y="98175"/>
                      <a:pt x="28540" y="126433"/>
                      <a:pt x="63500" y="126433"/>
                    </a:cubicBezTo>
                    <a:cubicBezTo>
                      <a:pt x="98460" y="126433"/>
                      <a:pt x="126844" y="98175"/>
                      <a:pt x="127000" y="63216"/>
                    </a:cubicBezTo>
                    <a:close/>
                    <a:moveTo>
                      <a:pt x="63500" y="34641"/>
                    </a:moveTo>
                    <a:cubicBezTo>
                      <a:pt x="47769" y="34712"/>
                      <a:pt x="35052" y="47485"/>
                      <a:pt x="35052" y="63216"/>
                    </a:cubicBezTo>
                    <a:cubicBezTo>
                      <a:pt x="35052" y="78948"/>
                      <a:pt x="47769" y="91721"/>
                      <a:pt x="63500" y="91791"/>
                    </a:cubicBezTo>
                    <a:lnTo>
                      <a:pt x="541188" y="91791"/>
                    </a:lnTo>
                    <a:cubicBezTo>
                      <a:pt x="556920" y="91721"/>
                      <a:pt x="569636" y="78948"/>
                      <a:pt x="569636" y="63216"/>
                    </a:cubicBezTo>
                    <a:cubicBezTo>
                      <a:pt x="569636" y="47485"/>
                      <a:pt x="556920" y="34712"/>
                      <a:pt x="541188" y="34641"/>
                    </a:cubicBezTo>
                    <a:close/>
                  </a:path>
                </a:pathLst>
              </a:custGeom>
              <a:solidFill>
                <a:srgbClr val="41B8D5"/>
              </a:solidFill>
            </p:spPr>
          </p:sp>
          <p:sp>
            <p:nvSpPr>
              <p:cNvPr id="67" name="Freeform 67"/>
              <p:cNvSpPr/>
              <p:nvPr/>
            </p:nvSpPr>
            <p:spPr>
              <a:xfrm>
                <a:off x="8296036" y="9807778"/>
                <a:ext cx="569636" cy="126433"/>
              </a:xfrm>
              <a:custGeom>
                <a:avLst/>
                <a:gdLst/>
                <a:ahLst/>
                <a:cxnLst/>
                <a:rect l="l" t="t" r="r" b="b"/>
                <a:pathLst>
                  <a:path w="569636" h="126433">
                    <a:moveTo>
                      <a:pt x="127000" y="63216"/>
                    </a:moveTo>
                    <a:cubicBezTo>
                      <a:pt x="126844" y="28257"/>
                      <a:pt x="98460" y="0"/>
                      <a:pt x="63500" y="0"/>
                    </a:cubicBezTo>
                    <a:cubicBezTo>
                      <a:pt x="28540" y="0"/>
                      <a:pt x="157" y="28257"/>
                      <a:pt x="0" y="63216"/>
                    </a:cubicBezTo>
                    <a:cubicBezTo>
                      <a:pt x="157" y="98175"/>
                      <a:pt x="28540" y="126433"/>
                      <a:pt x="63500" y="126433"/>
                    </a:cubicBezTo>
                    <a:cubicBezTo>
                      <a:pt x="98460" y="126433"/>
                      <a:pt x="126844" y="98175"/>
                      <a:pt x="127000" y="63216"/>
                    </a:cubicBezTo>
                    <a:close/>
                    <a:moveTo>
                      <a:pt x="63500" y="34641"/>
                    </a:moveTo>
                    <a:cubicBezTo>
                      <a:pt x="47769" y="34712"/>
                      <a:pt x="35052" y="47485"/>
                      <a:pt x="35052" y="63216"/>
                    </a:cubicBezTo>
                    <a:cubicBezTo>
                      <a:pt x="35052" y="78948"/>
                      <a:pt x="47769" y="91721"/>
                      <a:pt x="63500" y="91791"/>
                    </a:cubicBezTo>
                    <a:lnTo>
                      <a:pt x="541188" y="91791"/>
                    </a:lnTo>
                    <a:cubicBezTo>
                      <a:pt x="556920" y="91721"/>
                      <a:pt x="569636" y="78948"/>
                      <a:pt x="569636" y="63216"/>
                    </a:cubicBezTo>
                    <a:cubicBezTo>
                      <a:pt x="569636" y="47485"/>
                      <a:pt x="556920" y="34712"/>
                      <a:pt x="541188" y="34641"/>
                    </a:cubicBezTo>
                    <a:close/>
                  </a:path>
                </a:pathLst>
              </a:custGeom>
              <a:solidFill>
                <a:srgbClr val="41B8D5"/>
              </a:solidFill>
            </p:spPr>
          </p:sp>
          <p:sp>
            <p:nvSpPr>
              <p:cNvPr id="68" name="Freeform 68"/>
              <p:cNvSpPr/>
              <p:nvPr/>
            </p:nvSpPr>
            <p:spPr>
              <a:xfrm>
                <a:off x="8773724" y="9807778"/>
                <a:ext cx="569636" cy="126433"/>
              </a:xfrm>
              <a:custGeom>
                <a:avLst/>
                <a:gdLst/>
                <a:ahLst/>
                <a:cxnLst/>
                <a:rect l="l" t="t" r="r" b="b"/>
                <a:pathLst>
                  <a:path w="569636" h="126433">
                    <a:moveTo>
                      <a:pt x="127000" y="63216"/>
                    </a:moveTo>
                    <a:cubicBezTo>
                      <a:pt x="126844" y="28257"/>
                      <a:pt x="98460" y="0"/>
                      <a:pt x="63500" y="0"/>
                    </a:cubicBezTo>
                    <a:cubicBezTo>
                      <a:pt x="28540" y="0"/>
                      <a:pt x="157" y="28257"/>
                      <a:pt x="0" y="63216"/>
                    </a:cubicBezTo>
                    <a:cubicBezTo>
                      <a:pt x="157" y="98175"/>
                      <a:pt x="28540" y="126433"/>
                      <a:pt x="63500" y="126433"/>
                    </a:cubicBezTo>
                    <a:cubicBezTo>
                      <a:pt x="98460" y="126433"/>
                      <a:pt x="126844" y="98175"/>
                      <a:pt x="127000" y="63216"/>
                    </a:cubicBezTo>
                    <a:close/>
                    <a:moveTo>
                      <a:pt x="63500" y="34641"/>
                    </a:moveTo>
                    <a:cubicBezTo>
                      <a:pt x="47769" y="34712"/>
                      <a:pt x="35052" y="47485"/>
                      <a:pt x="35052" y="63216"/>
                    </a:cubicBezTo>
                    <a:cubicBezTo>
                      <a:pt x="35052" y="78948"/>
                      <a:pt x="47769" y="91721"/>
                      <a:pt x="63500" y="91791"/>
                    </a:cubicBezTo>
                    <a:lnTo>
                      <a:pt x="541188" y="91791"/>
                    </a:lnTo>
                    <a:cubicBezTo>
                      <a:pt x="556920" y="91721"/>
                      <a:pt x="569636" y="78948"/>
                      <a:pt x="569636" y="63216"/>
                    </a:cubicBezTo>
                    <a:cubicBezTo>
                      <a:pt x="569636" y="47485"/>
                      <a:pt x="556920" y="34712"/>
                      <a:pt x="541188" y="34641"/>
                    </a:cubicBezTo>
                    <a:close/>
                  </a:path>
                </a:pathLst>
              </a:custGeom>
              <a:solidFill>
                <a:srgbClr val="41B8D5"/>
              </a:solidFill>
            </p:spPr>
          </p:sp>
          <p:sp>
            <p:nvSpPr>
              <p:cNvPr id="69" name="Freeform 69"/>
              <p:cNvSpPr/>
              <p:nvPr/>
            </p:nvSpPr>
            <p:spPr>
              <a:xfrm>
                <a:off x="9251412" y="9807778"/>
                <a:ext cx="569635" cy="126433"/>
              </a:xfrm>
              <a:custGeom>
                <a:avLst/>
                <a:gdLst/>
                <a:ahLst/>
                <a:cxnLst/>
                <a:rect l="l" t="t" r="r" b="b"/>
                <a:pathLst>
                  <a:path w="569635" h="126433">
                    <a:moveTo>
                      <a:pt x="127000" y="63216"/>
                    </a:moveTo>
                    <a:cubicBezTo>
                      <a:pt x="126843" y="28257"/>
                      <a:pt x="98460" y="0"/>
                      <a:pt x="63500" y="0"/>
                    </a:cubicBezTo>
                    <a:cubicBezTo>
                      <a:pt x="28540" y="0"/>
                      <a:pt x="157" y="28257"/>
                      <a:pt x="0" y="63216"/>
                    </a:cubicBezTo>
                    <a:cubicBezTo>
                      <a:pt x="157" y="98175"/>
                      <a:pt x="28540" y="126433"/>
                      <a:pt x="63500" y="126433"/>
                    </a:cubicBezTo>
                    <a:cubicBezTo>
                      <a:pt x="98460" y="126433"/>
                      <a:pt x="126843" y="98175"/>
                      <a:pt x="127000" y="63216"/>
                    </a:cubicBezTo>
                    <a:close/>
                    <a:moveTo>
                      <a:pt x="63500" y="34641"/>
                    </a:moveTo>
                    <a:cubicBezTo>
                      <a:pt x="47768" y="34712"/>
                      <a:pt x="35052" y="47485"/>
                      <a:pt x="35052" y="63216"/>
                    </a:cubicBezTo>
                    <a:cubicBezTo>
                      <a:pt x="35052" y="78948"/>
                      <a:pt x="47768" y="91721"/>
                      <a:pt x="63500" y="91791"/>
                    </a:cubicBezTo>
                    <a:lnTo>
                      <a:pt x="541187" y="91791"/>
                    </a:lnTo>
                    <a:cubicBezTo>
                      <a:pt x="556919" y="91721"/>
                      <a:pt x="569635" y="78948"/>
                      <a:pt x="569635" y="63216"/>
                    </a:cubicBezTo>
                    <a:cubicBezTo>
                      <a:pt x="569635" y="47485"/>
                      <a:pt x="556919" y="34712"/>
                      <a:pt x="541187" y="34641"/>
                    </a:cubicBezTo>
                    <a:close/>
                  </a:path>
                </a:pathLst>
              </a:custGeom>
              <a:solidFill>
                <a:srgbClr val="41B8D5"/>
              </a:solidFill>
            </p:spPr>
          </p:sp>
          <p:sp>
            <p:nvSpPr>
              <p:cNvPr id="70" name="Freeform 70"/>
              <p:cNvSpPr/>
              <p:nvPr/>
            </p:nvSpPr>
            <p:spPr>
              <a:xfrm>
                <a:off x="9729099" y="9807778"/>
                <a:ext cx="569636" cy="126433"/>
              </a:xfrm>
              <a:custGeom>
                <a:avLst/>
                <a:gdLst/>
                <a:ahLst/>
                <a:cxnLst/>
                <a:rect l="l" t="t" r="r" b="b"/>
                <a:pathLst>
                  <a:path w="569636" h="126433">
                    <a:moveTo>
                      <a:pt x="127000" y="63216"/>
                    </a:moveTo>
                    <a:cubicBezTo>
                      <a:pt x="126844" y="28257"/>
                      <a:pt x="98460" y="0"/>
                      <a:pt x="63500" y="0"/>
                    </a:cubicBezTo>
                    <a:cubicBezTo>
                      <a:pt x="28540" y="0"/>
                      <a:pt x="157" y="28257"/>
                      <a:pt x="0" y="63216"/>
                    </a:cubicBezTo>
                    <a:cubicBezTo>
                      <a:pt x="157" y="98175"/>
                      <a:pt x="28540" y="126433"/>
                      <a:pt x="63500" y="126433"/>
                    </a:cubicBezTo>
                    <a:cubicBezTo>
                      <a:pt x="98460" y="126433"/>
                      <a:pt x="126844" y="98175"/>
                      <a:pt x="127000" y="63216"/>
                    </a:cubicBezTo>
                    <a:close/>
                    <a:moveTo>
                      <a:pt x="63500" y="34641"/>
                    </a:moveTo>
                    <a:cubicBezTo>
                      <a:pt x="47769" y="34712"/>
                      <a:pt x="35052" y="47485"/>
                      <a:pt x="35052" y="63216"/>
                    </a:cubicBezTo>
                    <a:cubicBezTo>
                      <a:pt x="35052" y="78948"/>
                      <a:pt x="47769" y="91721"/>
                      <a:pt x="63500" y="91791"/>
                    </a:cubicBezTo>
                    <a:lnTo>
                      <a:pt x="541188" y="91791"/>
                    </a:lnTo>
                    <a:cubicBezTo>
                      <a:pt x="556920" y="91721"/>
                      <a:pt x="569636" y="78948"/>
                      <a:pt x="569636" y="63216"/>
                    </a:cubicBezTo>
                    <a:cubicBezTo>
                      <a:pt x="569636" y="47485"/>
                      <a:pt x="556920" y="34712"/>
                      <a:pt x="541188" y="34641"/>
                    </a:cubicBezTo>
                    <a:close/>
                  </a:path>
                </a:pathLst>
              </a:custGeom>
              <a:solidFill>
                <a:srgbClr val="41B8D5"/>
              </a:solidFill>
            </p:spPr>
          </p:sp>
          <p:sp>
            <p:nvSpPr>
              <p:cNvPr id="71" name="Freeform 71"/>
              <p:cNvSpPr/>
              <p:nvPr/>
            </p:nvSpPr>
            <p:spPr>
              <a:xfrm>
                <a:off x="10206787" y="9807778"/>
                <a:ext cx="569636" cy="126433"/>
              </a:xfrm>
              <a:custGeom>
                <a:avLst/>
                <a:gdLst/>
                <a:ahLst/>
                <a:cxnLst/>
                <a:rect l="l" t="t" r="r" b="b"/>
                <a:pathLst>
                  <a:path w="569636" h="126433">
                    <a:moveTo>
                      <a:pt x="127000" y="63216"/>
                    </a:moveTo>
                    <a:cubicBezTo>
                      <a:pt x="126843" y="28257"/>
                      <a:pt x="98460" y="0"/>
                      <a:pt x="63500" y="0"/>
                    </a:cubicBezTo>
                    <a:cubicBezTo>
                      <a:pt x="28540" y="0"/>
                      <a:pt x="157" y="28257"/>
                      <a:pt x="0" y="63216"/>
                    </a:cubicBezTo>
                    <a:cubicBezTo>
                      <a:pt x="157" y="98175"/>
                      <a:pt x="28540" y="126433"/>
                      <a:pt x="63500" y="126433"/>
                    </a:cubicBezTo>
                    <a:cubicBezTo>
                      <a:pt x="98460" y="126433"/>
                      <a:pt x="126843" y="98175"/>
                      <a:pt x="127000" y="63216"/>
                    </a:cubicBezTo>
                    <a:close/>
                    <a:moveTo>
                      <a:pt x="63500" y="34641"/>
                    </a:moveTo>
                    <a:cubicBezTo>
                      <a:pt x="47768" y="34712"/>
                      <a:pt x="35052" y="47485"/>
                      <a:pt x="35052" y="63216"/>
                    </a:cubicBezTo>
                    <a:cubicBezTo>
                      <a:pt x="35052" y="78948"/>
                      <a:pt x="47768" y="91721"/>
                      <a:pt x="63500" y="91791"/>
                    </a:cubicBezTo>
                    <a:lnTo>
                      <a:pt x="541188" y="91791"/>
                    </a:lnTo>
                    <a:cubicBezTo>
                      <a:pt x="556920" y="91721"/>
                      <a:pt x="569636" y="78948"/>
                      <a:pt x="569636" y="63216"/>
                    </a:cubicBezTo>
                    <a:cubicBezTo>
                      <a:pt x="569636" y="47485"/>
                      <a:pt x="556920" y="34712"/>
                      <a:pt x="541188" y="34641"/>
                    </a:cubicBezTo>
                    <a:close/>
                  </a:path>
                </a:pathLst>
              </a:custGeom>
              <a:solidFill>
                <a:srgbClr val="41B8D5"/>
              </a:solidFill>
            </p:spPr>
          </p:sp>
          <p:sp>
            <p:nvSpPr>
              <p:cNvPr id="72" name="Freeform 72"/>
              <p:cNvSpPr/>
              <p:nvPr/>
            </p:nvSpPr>
            <p:spPr>
              <a:xfrm>
                <a:off x="10684475" y="9807778"/>
                <a:ext cx="604688" cy="126433"/>
              </a:xfrm>
              <a:custGeom>
                <a:avLst/>
                <a:gdLst/>
                <a:ahLst/>
                <a:cxnLst/>
                <a:rect l="l" t="t" r="r" b="b"/>
                <a:pathLst>
                  <a:path w="604688" h="126433">
                    <a:moveTo>
                      <a:pt x="127000" y="63216"/>
                    </a:moveTo>
                    <a:cubicBezTo>
                      <a:pt x="126843" y="28257"/>
                      <a:pt x="98460" y="0"/>
                      <a:pt x="63500" y="0"/>
                    </a:cubicBezTo>
                    <a:cubicBezTo>
                      <a:pt x="28540" y="0"/>
                      <a:pt x="157" y="28257"/>
                      <a:pt x="0" y="63216"/>
                    </a:cubicBezTo>
                    <a:cubicBezTo>
                      <a:pt x="157" y="98175"/>
                      <a:pt x="28540" y="126433"/>
                      <a:pt x="63500" y="126433"/>
                    </a:cubicBezTo>
                    <a:cubicBezTo>
                      <a:pt x="98460" y="126433"/>
                      <a:pt x="126843" y="98175"/>
                      <a:pt x="127000" y="63216"/>
                    </a:cubicBezTo>
                    <a:close/>
                    <a:moveTo>
                      <a:pt x="63500" y="34641"/>
                    </a:moveTo>
                    <a:cubicBezTo>
                      <a:pt x="47768" y="34712"/>
                      <a:pt x="35052" y="47485"/>
                      <a:pt x="35052" y="63216"/>
                    </a:cubicBezTo>
                    <a:cubicBezTo>
                      <a:pt x="35052" y="78948"/>
                      <a:pt x="47768" y="91721"/>
                      <a:pt x="63500" y="91791"/>
                    </a:cubicBezTo>
                    <a:lnTo>
                      <a:pt x="541188" y="91791"/>
                    </a:lnTo>
                    <a:cubicBezTo>
                      <a:pt x="556919" y="91721"/>
                      <a:pt x="569636" y="78948"/>
                      <a:pt x="569636" y="63216"/>
                    </a:cubicBezTo>
                    <a:cubicBezTo>
                      <a:pt x="569636" y="47485"/>
                      <a:pt x="556919" y="34712"/>
                      <a:pt x="541188" y="34641"/>
                    </a:cubicBezTo>
                    <a:close/>
                    <a:moveTo>
                      <a:pt x="604688" y="63216"/>
                    </a:moveTo>
                    <a:cubicBezTo>
                      <a:pt x="604531" y="28257"/>
                      <a:pt x="576148" y="0"/>
                      <a:pt x="541188" y="0"/>
                    </a:cubicBezTo>
                    <a:cubicBezTo>
                      <a:pt x="506228" y="0"/>
                      <a:pt x="477844" y="28257"/>
                      <a:pt x="477688" y="63216"/>
                    </a:cubicBezTo>
                    <a:cubicBezTo>
                      <a:pt x="477844" y="98175"/>
                      <a:pt x="506228" y="126433"/>
                      <a:pt x="541188" y="126433"/>
                    </a:cubicBezTo>
                    <a:cubicBezTo>
                      <a:pt x="576148" y="126433"/>
                      <a:pt x="604531" y="98175"/>
                      <a:pt x="604688" y="63216"/>
                    </a:cubicBezTo>
                    <a:close/>
                  </a:path>
                </a:pathLst>
              </a:custGeom>
              <a:solidFill>
                <a:srgbClr val="41B8D5"/>
              </a:solidFill>
            </p:spPr>
          </p:sp>
          <p:sp>
            <p:nvSpPr>
              <p:cNvPr id="73" name="Freeform 73"/>
              <p:cNvSpPr/>
              <p:nvPr/>
            </p:nvSpPr>
            <p:spPr>
              <a:xfrm>
                <a:off x="175344" y="7277705"/>
                <a:ext cx="573626" cy="413048"/>
              </a:xfrm>
              <a:custGeom>
                <a:avLst/>
                <a:gdLst/>
                <a:ahLst/>
                <a:cxnLst/>
                <a:rect l="l" t="t" r="r" b="b"/>
                <a:pathLst>
                  <a:path w="573626" h="413048">
                    <a:moveTo>
                      <a:pt x="127000" y="349833"/>
                    </a:moveTo>
                    <a:cubicBezTo>
                      <a:pt x="126844" y="314873"/>
                      <a:pt x="98459" y="286616"/>
                      <a:pt x="63500" y="286616"/>
                    </a:cubicBezTo>
                    <a:cubicBezTo>
                      <a:pt x="28540" y="286616"/>
                      <a:pt x="156" y="314873"/>
                      <a:pt x="0" y="349833"/>
                    </a:cubicBezTo>
                    <a:cubicBezTo>
                      <a:pt x="156" y="384792"/>
                      <a:pt x="28540" y="413049"/>
                      <a:pt x="63500" y="413049"/>
                    </a:cubicBezTo>
                    <a:cubicBezTo>
                      <a:pt x="98459" y="413049"/>
                      <a:pt x="126844" y="384792"/>
                      <a:pt x="127000" y="349833"/>
                    </a:cubicBezTo>
                    <a:close/>
                    <a:moveTo>
                      <a:pt x="47687" y="326032"/>
                    </a:moveTo>
                    <a:cubicBezTo>
                      <a:pt x="34602" y="334788"/>
                      <a:pt x="31064" y="352479"/>
                      <a:pt x="39777" y="365594"/>
                    </a:cubicBezTo>
                    <a:cubicBezTo>
                      <a:pt x="48490" y="378708"/>
                      <a:pt x="66170" y="382303"/>
                      <a:pt x="79313" y="373633"/>
                    </a:cubicBezTo>
                    <a:lnTo>
                      <a:pt x="557000" y="56273"/>
                    </a:lnTo>
                    <a:cubicBezTo>
                      <a:pt x="570087" y="47518"/>
                      <a:pt x="573625" y="29825"/>
                      <a:pt x="564912" y="16710"/>
                    </a:cubicBezTo>
                    <a:cubicBezTo>
                      <a:pt x="556199" y="3595"/>
                      <a:pt x="538518" y="0"/>
                      <a:pt x="525375" y="8671"/>
                    </a:cubicBezTo>
                    <a:close/>
                  </a:path>
                </a:pathLst>
              </a:custGeom>
              <a:solidFill>
                <a:srgbClr val="2D8BBA"/>
              </a:solidFill>
            </p:spPr>
          </p:sp>
          <p:sp>
            <p:nvSpPr>
              <p:cNvPr id="74" name="Freeform 74"/>
              <p:cNvSpPr/>
              <p:nvPr/>
            </p:nvSpPr>
            <p:spPr>
              <a:xfrm>
                <a:off x="653032" y="6080203"/>
                <a:ext cx="573492" cy="1293190"/>
              </a:xfrm>
              <a:custGeom>
                <a:avLst/>
                <a:gdLst/>
                <a:ahLst/>
                <a:cxnLst/>
                <a:rect l="l" t="t" r="r" b="b"/>
                <a:pathLst>
                  <a:path w="573492" h="1293190">
                    <a:moveTo>
                      <a:pt x="127000" y="1229974"/>
                    </a:moveTo>
                    <a:cubicBezTo>
                      <a:pt x="126843" y="1195015"/>
                      <a:pt x="98459" y="1166758"/>
                      <a:pt x="63500" y="1166758"/>
                    </a:cubicBezTo>
                    <a:cubicBezTo>
                      <a:pt x="28540" y="1166758"/>
                      <a:pt x="156" y="1195015"/>
                      <a:pt x="0" y="1229974"/>
                    </a:cubicBezTo>
                    <a:cubicBezTo>
                      <a:pt x="156" y="1264933"/>
                      <a:pt x="28540" y="1293190"/>
                      <a:pt x="63500" y="1293190"/>
                    </a:cubicBezTo>
                    <a:cubicBezTo>
                      <a:pt x="98459" y="1293190"/>
                      <a:pt x="126843" y="1264933"/>
                      <a:pt x="127000" y="1229974"/>
                    </a:cubicBezTo>
                    <a:close/>
                    <a:moveTo>
                      <a:pt x="36958" y="1219388"/>
                    </a:moveTo>
                    <a:cubicBezTo>
                      <a:pt x="31195" y="1234027"/>
                      <a:pt x="38349" y="1250569"/>
                      <a:pt x="52961" y="1256397"/>
                    </a:cubicBezTo>
                    <a:cubicBezTo>
                      <a:pt x="67574" y="1262225"/>
                      <a:pt x="84148" y="1255145"/>
                      <a:pt x="90042" y="1240559"/>
                    </a:cubicBezTo>
                    <a:lnTo>
                      <a:pt x="567729" y="42837"/>
                    </a:lnTo>
                    <a:cubicBezTo>
                      <a:pt x="573492" y="28199"/>
                      <a:pt x="566339" y="11656"/>
                      <a:pt x="551726" y="5828"/>
                    </a:cubicBezTo>
                    <a:cubicBezTo>
                      <a:pt x="537113" y="0"/>
                      <a:pt x="520539" y="7079"/>
                      <a:pt x="514646" y="21666"/>
                    </a:cubicBezTo>
                    <a:close/>
                  </a:path>
                </a:pathLst>
              </a:custGeom>
              <a:solidFill>
                <a:srgbClr val="2D8BBA"/>
              </a:solidFill>
            </p:spPr>
          </p:sp>
          <p:sp>
            <p:nvSpPr>
              <p:cNvPr id="75" name="Freeform 75"/>
              <p:cNvSpPr/>
              <p:nvPr/>
            </p:nvSpPr>
            <p:spPr>
              <a:xfrm>
                <a:off x="1130719" y="6049238"/>
                <a:ext cx="573306" cy="1446713"/>
              </a:xfrm>
              <a:custGeom>
                <a:avLst/>
                <a:gdLst/>
                <a:ahLst/>
                <a:cxnLst/>
                <a:rect l="l" t="t" r="r" b="b"/>
                <a:pathLst>
                  <a:path w="573306" h="1446713">
                    <a:moveTo>
                      <a:pt x="127000" y="63216"/>
                    </a:moveTo>
                    <a:cubicBezTo>
                      <a:pt x="126844" y="28257"/>
                      <a:pt x="98460" y="0"/>
                      <a:pt x="63500" y="0"/>
                    </a:cubicBezTo>
                    <a:cubicBezTo>
                      <a:pt x="28541" y="0"/>
                      <a:pt x="157" y="28257"/>
                      <a:pt x="0" y="63216"/>
                    </a:cubicBezTo>
                    <a:cubicBezTo>
                      <a:pt x="157" y="98176"/>
                      <a:pt x="28541" y="126433"/>
                      <a:pt x="63500" y="126433"/>
                    </a:cubicBezTo>
                    <a:cubicBezTo>
                      <a:pt x="98460" y="126433"/>
                      <a:pt x="126844" y="98176"/>
                      <a:pt x="127000" y="63216"/>
                    </a:cubicBezTo>
                    <a:close/>
                    <a:moveTo>
                      <a:pt x="90442" y="53694"/>
                    </a:moveTo>
                    <a:cubicBezTo>
                      <a:pt x="85133" y="38885"/>
                      <a:pt x="68853" y="31152"/>
                      <a:pt x="54020" y="36395"/>
                    </a:cubicBezTo>
                    <a:cubicBezTo>
                      <a:pt x="39188" y="41638"/>
                      <a:pt x="31383" y="57884"/>
                      <a:pt x="36559" y="72739"/>
                    </a:cubicBezTo>
                    <a:lnTo>
                      <a:pt x="514247" y="1424172"/>
                    </a:lnTo>
                    <a:cubicBezTo>
                      <a:pt x="519556" y="1438981"/>
                      <a:pt x="535836" y="1446713"/>
                      <a:pt x="550669" y="1441470"/>
                    </a:cubicBezTo>
                    <a:cubicBezTo>
                      <a:pt x="565501" y="1436227"/>
                      <a:pt x="573306" y="1419981"/>
                      <a:pt x="568130" y="1405126"/>
                    </a:cubicBezTo>
                    <a:close/>
                  </a:path>
                </a:pathLst>
              </a:custGeom>
              <a:solidFill>
                <a:srgbClr val="2D8BBA"/>
              </a:solidFill>
            </p:spPr>
          </p:sp>
          <p:sp>
            <p:nvSpPr>
              <p:cNvPr id="76" name="Freeform 76"/>
              <p:cNvSpPr/>
              <p:nvPr/>
            </p:nvSpPr>
            <p:spPr>
              <a:xfrm>
                <a:off x="1608407" y="7400670"/>
                <a:ext cx="570909" cy="135156"/>
              </a:xfrm>
              <a:custGeom>
                <a:avLst/>
                <a:gdLst/>
                <a:ahLst/>
                <a:cxnLst/>
                <a:rect l="l" t="t" r="r" b="b"/>
                <a:pathLst>
                  <a:path w="570909" h="135156">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66013" y="34752"/>
                    </a:moveTo>
                    <a:cubicBezTo>
                      <a:pt x="50336" y="33439"/>
                      <a:pt x="36546" y="45045"/>
                      <a:pt x="35163" y="60716"/>
                    </a:cubicBezTo>
                    <a:cubicBezTo>
                      <a:pt x="33780" y="76387"/>
                      <a:pt x="45323" y="90228"/>
                      <a:pt x="60988" y="91681"/>
                    </a:cubicBezTo>
                    <a:lnTo>
                      <a:pt x="538676" y="133843"/>
                    </a:lnTo>
                    <a:cubicBezTo>
                      <a:pt x="554353" y="135156"/>
                      <a:pt x="568143" y="123551"/>
                      <a:pt x="569526" y="107879"/>
                    </a:cubicBezTo>
                    <a:cubicBezTo>
                      <a:pt x="570909" y="92208"/>
                      <a:pt x="559365" y="78367"/>
                      <a:pt x="543700" y="76914"/>
                    </a:cubicBezTo>
                    <a:close/>
                  </a:path>
                </a:pathLst>
              </a:custGeom>
              <a:solidFill>
                <a:srgbClr val="2D8BBA"/>
              </a:solidFill>
            </p:spPr>
          </p:sp>
          <p:sp>
            <p:nvSpPr>
              <p:cNvPr id="77" name="Freeform 77"/>
              <p:cNvSpPr/>
              <p:nvPr/>
            </p:nvSpPr>
            <p:spPr>
              <a:xfrm>
                <a:off x="2086095" y="7442833"/>
                <a:ext cx="573309" cy="465799"/>
              </a:xfrm>
              <a:custGeom>
                <a:avLst/>
                <a:gdLst/>
                <a:ahLst/>
                <a:cxnLst/>
                <a:rect l="l" t="t" r="r" b="b"/>
                <a:pathLst>
                  <a:path w="573309" h="465799">
                    <a:moveTo>
                      <a:pt x="127000" y="63216"/>
                    </a:moveTo>
                    <a:cubicBezTo>
                      <a:pt x="126844" y="28257"/>
                      <a:pt x="98459" y="0"/>
                      <a:pt x="63500" y="0"/>
                    </a:cubicBezTo>
                    <a:cubicBezTo>
                      <a:pt x="28540" y="0"/>
                      <a:pt x="156" y="28257"/>
                      <a:pt x="0" y="63216"/>
                    </a:cubicBezTo>
                    <a:cubicBezTo>
                      <a:pt x="156" y="98175"/>
                      <a:pt x="28540" y="126432"/>
                      <a:pt x="63500" y="126432"/>
                    </a:cubicBezTo>
                    <a:cubicBezTo>
                      <a:pt x="98459" y="126432"/>
                      <a:pt x="126844" y="98175"/>
                      <a:pt x="127000" y="63216"/>
                    </a:cubicBezTo>
                    <a:close/>
                    <a:moveTo>
                      <a:pt x="81011" y="40634"/>
                    </a:moveTo>
                    <a:cubicBezTo>
                      <a:pt x="68535" y="31050"/>
                      <a:pt x="50660" y="33351"/>
                      <a:pt x="41020" y="45783"/>
                    </a:cubicBezTo>
                    <a:cubicBezTo>
                      <a:pt x="31379" y="58215"/>
                      <a:pt x="33601" y="76101"/>
                      <a:pt x="45990" y="85797"/>
                    </a:cubicBezTo>
                    <a:lnTo>
                      <a:pt x="523677" y="456214"/>
                    </a:lnTo>
                    <a:cubicBezTo>
                      <a:pt x="536152" y="465798"/>
                      <a:pt x="554028" y="463497"/>
                      <a:pt x="563668" y="451064"/>
                    </a:cubicBezTo>
                    <a:cubicBezTo>
                      <a:pt x="573309" y="438632"/>
                      <a:pt x="571087" y="420747"/>
                      <a:pt x="558698" y="411051"/>
                    </a:cubicBezTo>
                    <a:close/>
                  </a:path>
                </a:pathLst>
              </a:custGeom>
              <a:solidFill>
                <a:srgbClr val="2D8BBA"/>
              </a:solidFill>
            </p:spPr>
          </p:sp>
          <p:sp>
            <p:nvSpPr>
              <p:cNvPr id="78" name="Freeform 78"/>
              <p:cNvSpPr/>
              <p:nvPr/>
            </p:nvSpPr>
            <p:spPr>
              <a:xfrm>
                <a:off x="2563783" y="7813249"/>
                <a:ext cx="572768" cy="1900489"/>
              </a:xfrm>
              <a:custGeom>
                <a:avLst/>
                <a:gdLst/>
                <a:ahLst/>
                <a:cxnLst/>
                <a:rect l="l" t="t" r="r" b="b"/>
                <a:pathLst>
                  <a:path w="572768" h="1900489">
                    <a:moveTo>
                      <a:pt x="127000" y="63217"/>
                    </a:moveTo>
                    <a:cubicBezTo>
                      <a:pt x="126843" y="28258"/>
                      <a:pt x="98459" y="0"/>
                      <a:pt x="63500" y="0"/>
                    </a:cubicBezTo>
                    <a:cubicBezTo>
                      <a:pt x="28540" y="0"/>
                      <a:pt x="156" y="28258"/>
                      <a:pt x="0" y="63217"/>
                    </a:cubicBezTo>
                    <a:cubicBezTo>
                      <a:pt x="156" y="98176"/>
                      <a:pt x="28540" y="126433"/>
                      <a:pt x="63500" y="126433"/>
                    </a:cubicBezTo>
                    <a:cubicBezTo>
                      <a:pt x="98459" y="126433"/>
                      <a:pt x="126843" y="98176"/>
                      <a:pt x="127000" y="63217"/>
                    </a:cubicBezTo>
                    <a:close/>
                    <a:moveTo>
                      <a:pt x="91125" y="55909"/>
                    </a:moveTo>
                    <a:cubicBezTo>
                      <a:pt x="87033" y="40718"/>
                      <a:pt x="71433" y="31692"/>
                      <a:pt x="56225" y="35715"/>
                    </a:cubicBezTo>
                    <a:cubicBezTo>
                      <a:pt x="41016" y="39738"/>
                      <a:pt x="31920" y="55298"/>
                      <a:pt x="35875" y="70524"/>
                    </a:cubicBezTo>
                    <a:lnTo>
                      <a:pt x="513563" y="1876272"/>
                    </a:lnTo>
                    <a:cubicBezTo>
                      <a:pt x="517654" y="1891463"/>
                      <a:pt x="533254" y="1900489"/>
                      <a:pt x="548463" y="1896466"/>
                    </a:cubicBezTo>
                    <a:cubicBezTo>
                      <a:pt x="563671" y="1892442"/>
                      <a:pt x="572768" y="1876883"/>
                      <a:pt x="568812" y="1861657"/>
                    </a:cubicBezTo>
                    <a:close/>
                  </a:path>
                </a:pathLst>
              </a:custGeom>
              <a:solidFill>
                <a:srgbClr val="2D8BBA"/>
              </a:solidFill>
            </p:spPr>
          </p:sp>
          <p:sp>
            <p:nvSpPr>
              <p:cNvPr id="79" name="Freeform 79"/>
              <p:cNvSpPr/>
              <p:nvPr/>
            </p:nvSpPr>
            <p:spPr>
              <a:xfrm>
                <a:off x="3041471" y="9618997"/>
                <a:ext cx="569900" cy="126433"/>
              </a:xfrm>
              <a:custGeom>
                <a:avLst/>
                <a:gdLst/>
                <a:ahLst/>
                <a:cxnLst/>
                <a:rect l="l" t="t" r="r" b="b"/>
                <a:pathLst>
                  <a:path w="569900" h="126433">
                    <a:moveTo>
                      <a:pt x="127000" y="63216"/>
                    </a:moveTo>
                    <a:cubicBezTo>
                      <a:pt x="126843" y="28257"/>
                      <a:pt x="98459" y="0"/>
                      <a:pt x="63500" y="0"/>
                    </a:cubicBezTo>
                    <a:cubicBezTo>
                      <a:pt x="28540" y="0"/>
                      <a:pt x="156" y="28257"/>
                      <a:pt x="0" y="63216"/>
                    </a:cubicBezTo>
                    <a:cubicBezTo>
                      <a:pt x="156" y="98175"/>
                      <a:pt x="28540" y="126432"/>
                      <a:pt x="63500" y="126432"/>
                    </a:cubicBezTo>
                    <a:cubicBezTo>
                      <a:pt x="98459" y="126432"/>
                      <a:pt x="126843" y="98175"/>
                      <a:pt x="127000" y="63216"/>
                    </a:cubicBezTo>
                    <a:close/>
                    <a:moveTo>
                      <a:pt x="63011" y="34646"/>
                    </a:moveTo>
                    <a:cubicBezTo>
                      <a:pt x="47283" y="34985"/>
                      <a:pt x="34787" y="47973"/>
                      <a:pt x="35056" y="63703"/>
                    </a:cubicBezTo>
                    <a:cubicBezTo>
                      <a:pt x="35325" y="79432"/>
                      <a:pt x="48258" y="91985"/>
                      <a:pt x="63988" y="91787"/>
                    </a:cubicBezTo>
                    <a:lnTo>
                      <a:pt x="541676" y="83619"/>
                    </a:lnTo>
                    <a:cubicBezTo>
                      <a:pt x="557404" y="83280"/>
                      <a:pt x="569900" y="70291"/>
                      <a:pt x="569631" y="54562"/>
                    </a:cubicBezTo>
                    <a:cubicBezTo>
                      <a:pt x="569362" y="38833"/>
                      <a:pt x="556429" y="26279"/>
                      <a:pt x="540699" y="26478"/>
                    </a:cubicBezTo>
                    <a:close/>
                  </a:path>
                </a:pathLst>
              </a:custGeom>
              <a:solidFill>
                <a:srgbClr val="2D8BBA"/>
              </a:solidFill>
            </p:spPr>
          </p:sp>
          <p:sp>
            <p:nvSpPr>
              <p:cNvPr id="80" name="Freeform 80"/>
              <p:cNvSpPr/>
              <p:nvPr/>
            </p:nvSpPr>
            <p:spPr>
              <a:xfrm>
                <a:off x="3519158" y="9447520"/>
                <a:ext cx="573465" cy="289742"/>
              </a:xfrm>
              <a:custGeom>
                <a:avLst/>
                <a:gdLst/>
                <a:ahLst/>
                <a:cxnLst/>
                <a:rect l="l" t="t" r="r" b="b"/>
                <a:pathLst>
                  <a:path w="573465" h="289742">
                    <a:moveTo>
                      <a:pt x="127000" y="226526"/>
                    </a:moveTo>
                    <a:cubicBezTo>
                      <a:pt x="126844" y="191567"/>
                      <a:pt x="98460" y="163310"/>
                      <a:pt x="63500" y="163310"/>
                    </a:cubicBezTo>
                    <a:cubicBezTo>
                      <a:pt x="28541" y="163310"/>
                      <a:pt x="157" y="191567"/>
                      <a:pt x="0" y="226526"/>
                    </a:cubicBezTo>
                    <a:cubicBezTo>
                      <a:pt x="157" y="261485"/>
                      <a:pt x="28541" y="289742"/>
                      <a:pt x="63500" y="289742"/>
                    </a:cubicBezTo>
                    <a:cubicBezTo>
                      <a:pt x="98460" y="289742"/>
                      <a:pt x="126844" y="261485"/>
                      <a:pt x="127000" y="226526"/>
                    </a:cubicBezTo>
                    <a:close/>
                    <a:moveTo>
                      <a:pt x="52739" y="200055"/>
                    </a:moveTo>
                    <a:cubicBezTo>
                      <a:pt x="38194" y="206046"/>
                      <a:pt x="31226" y="222666"/>
                      <a:pt x="37151" y="237238"/>
                    </a:cubicBezTo>
                    <a:cubicBezTo>
                      <a:pt x="43075" y="251810"/>
                      <a:pt x="59663" y="258854"/>
                      <a:pt x="74262" y="252996"/>
                    </a:cubicBezTo>
                    <a:lnTo>
                      <a:pt x="551950" y="58802"/>
                    </a:lnTo>
                    <a:cubicBezTo>
                      <a:pt x="566496" y="52813"/>
                      <a:pt x="573466" y="36191"/>
                      <a:pt x="567541" y="21618"/>
                    </a:cubicBezTo>
                    <a:cubicBezTo>
                      <a:pt x="561617" y="7044"/>
                      <a:pt x="545026" y="0"/>
                      <a:pt x="530427" y="5860"/>
                    </a:cubicBezTo>
                    <a:close/>
                  </a:path>
                </a:pathLst>
              </a:custGeom>
              <a:solidFill>
                <a:srgbClr val="2D8BBA"/>
              </a:solidFill>
            </p:spPr>
          </p:sp>
          <p:sp>
            <p:nvSpPr>
              <p:cNvPr id="81" name="Freeform 81"/>
              <p:cNvSpPr/>
              <p:nvPr/>
            </p:nvSpPr>
            <p:spPr>
              <a:xfrm>
                <a:off x="3996846" y="8993585"/>
                <a:ext cx="572639" cy="549482"/>
              </a:xfrm>
              <a:custGeom>
                <a:avLst/>
                <a:gdLst/>
                <a:ahLst/>
                <a:cxnLst/>
                <a:rect l="l" t="t" r="r" b="b"/>
                <a:pathLst>
                  <a:path w="572639" h="549482">
                    <a:moveTo>
                      <a:pt x="127000" y="486266"/>
                    </a:moveTo>
                    <a:cubicBezTo>
                      <a:pt x="126844" y="451307"/>
                      <a:pt x="98459" y="423050"/>
                      <a:pt x="63500" y="423050"/>
                    </a:cubicBezTo>
                    <a:cubicBezTo>
                      <a:pt x="28540" y="423050"/>
                      <a:pt x="156" y="451307"/>
                      <a:pt x="0" y="486266"/>
                    </a:cubicBezTo>
                    <a:cubicBezTo>
                      <a:pt x="156" y="521225"/>
                      <a:pt x="28540" y="549482"/>
                      <a:pt x="63500" y="549482"/>
                    </a:cubicBezTo>
                    <a:cubicBezTo>
                      <a:pt x="98459" y="549482"/>
                      <a:pt x="126844" y="521225"/>
                      <a:pt x="127000" y="486266"/>
                    </a:cubicBezTo>
                    <a:close/>
                    <a:moveTo>
                      <a:pt x="43797" y="465569"/>
                    </a:moveTo>
                    <a:cubicBezTo>
                      <a:pt x="32451" y="476468"/>
                      <a:pt x="32049" y="494487"/>
                      <a:pt x="42897" y="505881"/>
                    </a:cubicBezTo>
                    <a:cubicBezTo>
                      <a:pt x="53744" y="517275"/>
                      <a:pt x="71761" y="517758"/>
                      <a:pt x="83203" y="506961"/>
                    </a:cubicBezTo>
                    <a:lnTo>
                      <a:pt x="560891" y="52188"/>
                    </a:lnTo>
                    <a:cubicBezTo>
                      <a:pt x="572236" y="41290"/>
                      <a:pt x="572639" y="23272"/>
                      <a:pt x="561792" y="11877"/>
                    </a:cubicBezTo>
                    <a:cubicBezTo>
                      <a:pt x="550944" y="483"/>
                      <a:pt x="532927" y="0"/>
                      <a:pt x="521485" y="10796"/>
                    </a:cubicBezTo>
                    <a:close/>
                  </a:path>
                </a:pathLst>
              </a:custGeom>
              <a:solidFill>
                <a:srgbClr val="2D8BBA"/>
              </a:solidFill>
            </p:spPr>
          </p:sp>
          <p:sp>
            <p:nvSpPr>
              <p:cNvPr id="82" name="Freeform 82"/>
              <p:cNvSpPr/>
              <p:nvPr/>
            </p:nvSpPr>
            <p:spPr>
              <a:xfrm>
                <a:off x="4474534" y="8568337"/>
                <a:ext cx="572898" cy="519957"/>
              </a:xfrm>
              <a:custGeom>
                <a:avLst/>
                <a:gdLst/>
                <a:ahLst/>
                <a:cxnLst/>
                <a:rect l="l" t="t" r="r" b="b"/>
                <a:pathLst>
                  <a:path w="572898" h="519957">
                    <a:moveTo>
                      <a:pt x="127000" y="456741"/>
                    </a:moveTo>
                    <a:cubicBezTo>
                      <a:pt x="126844" y="421782"/>
                      <a:pt x="98459" y="393525"/>
                      <a:pt x="63500" y="393525"/>
                    </a:cubicBezTo>
                    <a:cubicBezTo>
                      <a:pt x="28540" y="393525"/>
                      <a:pt x="156" y="421782"/>
                      <a:pt x="0" y="456741"/>
                    </a:cubicBezTo>
                    <a:cubicBezTo>
                      <a:pt x="156" y="491700"/>
                      <a:pt x="28540" y="519957"/>
                      <a:pt x="63500" y="519957"/>
                    </a:cubicBezTo>
                    <a:cubicBezTo>
                      <a:pt x="98459" y="519957"/>
                      <a:pt x="126844" y="491700"/>
                      <a:pt x="127000" y="456741"/>
                    </a:cubicBezTo>
                    <a:close/>
                    <a:moveTo>
                      <a:pt x="44506" y="435392"/>
                    </a:moveTo>
                    <a:cubicBezTo>
                      <a:pt x="32800" y="445901"/>
                      <a:pt x="31790" y="463896"/>
                      <a:pt x="42247" y="475649"/>
                    </a:cubicBezTo>
                    <a:cubicBezTo>
                      <a:pt x="52704" y="487402"/>
                      <a:pt x="70694" y="488493"/>
                      <a:pt x="82494" y="478089"/>
                    </a:cubicBezTo>
                    <a:lnTo>
                      <a:pt x="560181" y="53103"/>
                    </a:lnTo>
                    <a:cubicBezTo>
                      <a:pt x="571888" y="42593"/>
                      <a:pt x="572898" y="24598"/>
                      <a:pt x="562441" y="12845"/>
                    </a:cubicBezTo>
                    <a:cubicBezTo>
                      <a:pt x="551984" y="1091"/>
                      <a:pt x="533994" y="0"/>
                      <a:pt x="522194" y="10404"/>
                    </a:cubicBezTo>
                    <a:close/>
                  </a:path>
                </a:pathLst>
              </a:custGeom>
              <a:solidFill>
                <a:srgbClr val="2D8BBA"/>
              </a:solidFill>
            </p:spPr>
          </p:sp>
          <p:sp>
            <p:nvSpPr>
              <p:cNvPr id="83" name="Freeform 83"/>
              <p:cNvSpPr/>
              <p:nvPr/>
            </p:nvSpPr>
            <p:spPr>
              <a:xfrm>
                <a:off x="4952222" y="8448535"/>
                <a:ext cx="572649" cy="214771"/>
              </a:xfrm>
              <a:custGeom>
                <a:avLst/>
                <a:gdLst/>
                <a:ahLst/>
                <a:cxnLst/>
                <a:rect l="l" t="t" r="r" b="b"/>
                <a:pathLst>
                  <a:path w="572649" h="214771">
                    <a:moveTo>
                      <a:pt x="127000" y="151556"/>
                    </a:moveTo>
                    <a:cubicBezTo>
                      <a:pt x="126844" y="116596"/>
                      <a:pt x="98459" y="88339"/>
                      <a:pt x="63500" y="88339"/>
                    </a:cubicBezTo>
                    <a:cubicBezTo>
                      <a:pt x="28540" y="88339"/>
                      <a:pt x="156" y="116596"/>
                      <a:pt x="0" y="151556"/>
                    </a:cubicBezTo>
                    <a:cubicBezTo>
                      <a:pt x="156" y="186515"/>
                      <a:pt x="28540" y="214772"/>
                      <a:pt x="63500" y="214772"/>
                    </a:cubicBezTo>
                    <a:cubicBezTo>
                      <a:pt x="98459" y="214772"/>
                      <a:pt x="126844" y="186515"/>
                      <a:pt x="127000" y="151556"/>
                    </a:cubicBezTo>
                    <a:close/>
                    <a:moveTo>
                      <a:pt x="56535" y="123843"/>
                    </a:moveTo>
                    <a:cubicBezTo>
                      <a:pt x="41295" y="127745"/>
                      <a:pt x="32076" y="143232"/>
                      <a:pt x="35910" y="158489"/>
                    </a:cubicBezTo>
                    <a:cubicBezTo>
                      <a:pt x="39745" y="173746"/>
                      <a:pt x="55191" y="183035"/>
                      <a:pt x="70465" y="179269"/>
                    </a:cubicBezTo>
                    <a:lnTo>
                      <a:pt x="548152" y="59215"/>
                    </a:lnTo>
                    <a:cubicBezTo>
                      <a:pt x="563410" y="55327"/>
                      <a:pt x="572649" y="39830"/>
                      <a:pt x="568811" y="24559"/>
                    </a:cubicBezTo>
                    <a:cubicBezTo>
                      <a:pt x="564973" y="9289"/>
                      <a:pt x="549505" y="0"/>
                      <a:pt x="534223" y="3789"/>
                    </a:cubicBezTo>
                    <a:close/>
                  </a:path>
                </a:pathLst>
              </a:custGeom>
              <a:solidFill>
                <a:srgbClr val="2D8BBA"/>
              </a:solidFill>
            </p:spPr>
          </p:sp>
          <p:sp>
            <p:nvSpPr>
              <p:cNvPr id="84" name="Freeform 84"/>
              <p:cNvSpPr/>
              <p:nvPr/>
            </p:nvSpPr>
            <p:spPr>
              <a:xfrm>
                <a:off x="5429910" y="5021323"/>
                <a:ext cx="571591" cy="3521930"/>
              </a:xfrm>
              <a:custGeom>
                <a:avLst/>
                <a:gdLst/>
                <a:ahLst/>
                <a:cxnLst/>
                <a:rect l="l" t="t" r="r" b="b"/>
                <a:pathLst>
                  <a:path w="571591" h="3521930">
                    <a:moveTo>
                      <a:pt x="127000" y="3458714"/>
                    </a:moveTo>
                    <a:cubicBezTo>
                      <a:pt x="126843" y="3423755"/>
                      <a:pt x="98459" y="3395497"/>
                      <a:pt x="63500" y="3395497"/>
                    </a:cubicBezTo>
                    <a:cubicBezTo>
                      <a:pt x="28540" y="3395497"/>
                      <a:pt x="156" y="3423755"/>
                      <a:pt x="0" y="3458714"/>
                    </a:cubicBezTo>
                    <a:cubicBezTo>
                      <a:pt x="156" y="3493673"/>
                      <a:pt x="28540" y="3521930"/>
                      <a:pt x="63500" y="3521930"/>
                    </a:cubicBezTo>
                    <a:cubicBezTo>
                      <a:pt x="98459" y="3521930"/>
                      <a:pt x="126843" y="3493673"/>
                      <a:pt x="127000" y="3458714"/>
                    </a:cubicBezTo>
                    <a:close/>
                    <a:moveTo>
                      <a:pt x="35198" y="3454770"/>
                    </a:moveTo>
                    <a:cubicBezTo>
                      <a:pt x="33097" y="3470361"/>
                      <a:pt x="43993" y="3484718"/>
                      <a:pt x="59574" y="3486889"/>
                    </a:cubicBezTo>
                    <a:cubicBezTo>
                      <a:pt x="75155" y="3489060"/>
                      <a:pt x="89560" y="3478228"/>
                      <a:pt x="91801" y="3462657"/>
                    </a:cubicBezTo>
                    <a:lnTo>
                      <a:pt x="569489" y="34290"/>
                    </a:lnTo>
                    <a:cubicBezTo>
                      <a:pt x="571590" y="18699"/>
                      <a:pt x="560694" y="4342"/>
                      <a:pt x="545113" y="2172"/>
                    </a:cubicBezTo>
                    <a:cubicBezTo>
                      <a:pt x="529532" y="0"/>
                      <a:pt x="515126" y="10832"/>
                      <a:pt x="512886" y="26403"/>
                    </a:cubicBezTo>
                    <a:close/>
                  </a:path>
                </a:pathLst>
              </a:custGeom>
              <a:solidFill>
                <a:srgbClr val="2D8BBA"/>
              </a:solidFill>
            </p:spPr>
          </p:sp>
          <p:sp>
            <p:nvSpPr>
              <p:cNvPr id="85" name="Freeform 85"/>
              <p:cNvSpPr/>
              <p:nvPr/>
            </p:nvSpPr>
            <p:spPr>
              <a:xfrm>
                <a:off x="5907597" y="4652767"/>
                <a:ext cx="573333" cy="462120"/>
              </a:xfrm>
              <a:custGeom>
                <a:avLst/>
                <a:gdLst/>
                <a:ahLst/>
                <a:cxnLst/>
                <a:rect l="l" t="t" r="r" b="b"/>
                <a:pathLst>
                  <a:path w="573333" h="462120">
                    <a:moveTo>
                      <a:pt x="127000" y="398903"/>
                    </a:moveTo>
                    <a:cubicBezTo>
                      <a:pt x="126844" y="363944"/>
                      <a:pt x="98460" y="335686"/>
                      <a:pt x="63500" y="335686"/>
                    </a:cubicBezTo>
                    <a:cubicBezTo>
                      <a:pt x="28541" y="335686"/>
                      <a:pt x="156" y="363944"/>
                      <a:pt x="0" y="398903"/>
                    </a:cubicBezTo>
                    <a:cubicBezTo>
                      <a:pt x="156" y="433862"/>
                      <a:pt x="28541" y="462120"/>
                      <a:pt x="63500" y="462120"/>
                    </a:cubicBezTo>
                    <a:cubicBezTo>
                      <a:pt x="98460" y="462120"/>
                      <a:pt x="126844" y="433862"/>
                      <a:pt x="127000" y="398903"/>
                    </a:cubicBezTo>
                    <a:close/>
                    <a:moveTo>
                      <a:pt x="46100" y="376237"/>
                    </a:moveTo>
                    <a:cubicBezTo>
                      <a:pt x="33664" y="385872"/>
                      <a:pt x="31355" y="403747"/>
                      <a:pt x="40935" y="416226"/>
                    </a:cubicBezTo>
                    <a:cubicBezTo>
                      <a:pt x="50515" y="428704"/>
                      <a:pt x="68379" y="431093"/>
                      <a:pt x="80901" y="421569"/>
                    </a:cubicBezTo>
                    <a:lnTo>
                      <a:pt x="558589" y="54856"/>
                    </a:lnTo>
                    <a:cubicBezTo>
                      <a:pt x="571024" y="45221"/>
                      <a:pt x="573333" y="27346"/>
                      <a:pt x="563753" y="14867"/>
                    </a:cubicBezTo>
                    <a:cubicBezTo>
                      <a:pt x="554173" y="2388"/>
                      <a:pt x="536309" y="0"/>
                      <a:pt x="523788" y="9524"/>
                    </a:cubicBezTo>
                    <a:close/>
                  </a:path>
                </a:pathLst>
              </a:custGeom>
              <a:solidFill>
                <a:srgbClr val="2D8BBA"/>
              </a:solidFill>
            </p:spPr>
          </p:sp>
          <p:sp>
            <p:nvSpPr>
              <p:cNvPr id="86" name="Freeform 86"/>
              <p:cNvSpPr/>
              <p:nvPr/>
            </p:nvSpPr>
            <p:spPr>
              <a:xfrm>
                <a:off x="6385285" y="1882565"/>
                <a:ext cx="571950" cy="2865609"/>
              </a:xfrm>
              <a:custGeom>
                <a:avLst/>
                <a:gdLst/>
                <a:ahLst/>
                <a:cxnLst/>
                <a:rect l="l" t="t" r="r" b="b"/>
                <a:pathLst>
                  <a:path w="571950" h="2865609">
                    <a:moveTo>
                      <a:pt x="127000" y="2802392"/>
                    </a:moveTo>
                    <a:cubicBezTo>
                      <a:pt x="126844" y="2767433"/>
                      <a:pt x="98460" y="2739175"/>
                      <a:pt x="63500" y="2739175"/>
                    </a:cubicBezTo>
                    <a:cubicBezTo>
                      <a:pt x="28541" y="2739175"/>
                      <a:pt x="157" y="2767433"/>
                      <a:pt x="0" y="2802392"/>
                    </a:cubicBezTo>
                    <a:cubicBezTo>
                      <a:pt x="157" y="2837351"/>
                      <a:pt x="28541" y="2865609"/>
                      <a:pt x="63500" y="2865609"/>
                    </a:cubicBezTo>
                    <a:cubicBezTo>
                      <a:pt x="98460" y="2865609"/>
                      <a:pt x="126844" y="2837351"/>
                      <a:pt x="127000" y="2802392"/>
                    </a:cubicBezTo>
                    <a:close/>
                    <a:moveTo>
                      <a:pt x="35340" y="2797538"/>
                    </a:moveTo>
                    <a:cubicBezTo>
                      <a:pt x="32738" y="2813053"/>
                      <a:pt x="43165" y="2827754"/>
                      <a:pt x="58668" y="2830426"/>
                    </a:cubicBezTo>
                    <a:cubicBezTo>
                      <a:pt x="74171" y="2833098"/>
                      <a:pt x="88919" y="2822737"/>
                      <a:pt x="91660" y="2807245"/>
                    </a:cubicBezTo>
                    <a:lnTo>
                      <a:pt x="569348" y="35559"/>
                    </a:lnTo>
                    <a:cubicBezTo>
                      <a:pt x="571950" y="20044"/>
                      <a:pt x="561523" y="5343"/>
                      <a:pt x="546020" y="2671"/>
                    </a:cubicBezTo>
                    <a:cubicBezTo>
                      <a:pt x="530516" y="0"/>
                      <a:pt x="515769" y="10361"/>
                      <a:pt x="513028" y="25852"/>
                    </a:cubicBezTo>
                    <a:close/>
                  </a:path>
                </a:pathLst>
              </a:custGeom>
              <a:solidFill>
                <a:srgbClr val="2D8BBA"/>
              </a:solidFill>
            </p:spPr>
          </p:sp>
          <p:sp>
            <p:nvSpPr>
              <p:cNvPr id="87" name="Freeform 87"/>
              <p:cNvSpPr/>
              <p:nvPr/>
            </p:nvSpPr>
            <p:spPr>
              <a:xfrm>
                <a:off x="6862973" y="1850054"/>
                <a:ext cx="571857" cy="3015355"/>
              </a:xfrm>
              <a:custGeom>
                <a:avLst/>
                <a:gdLst/>
                <a:ahLst/>
                <a:cxnLst/>
                <a:rect l="l" t="t" r="r" b="b"/>
                <a:pathLst>
                  <a:path w="571857" h="3015355">
                    <a:moveTo>
                      <a:pt x="127000" y="63217"/>
                    </a:moveTo>
                    <a:cubicBezTo>
                      <a:pt x="126843" y="28257"/>
                      <a:pt x="98459" y="0"/>
                      <a:pt x="63500" y="0"/>
                    </a:cubicBezTo>
                    <a:cubicBezTo>
                      <a:pt x="28540" y="0"/>
                      <a:pt x="156" y="28257"/>
                      <a:pt x="0" y="63217"/>
                    </a:cubicBezTo>
                    <a:cubicBezTo>
                      <a:pt x="156" y="98176"/>
                      <a:pt x="28540" y="126433"/>
                      <a:pt x="63500" y="126433"/>
                    </a:cubicBezTo>
                    <a:cubicBezTo>
                      <a:pt x="98459" y="126433"/>
                      <a:pt x="126843" y="98176"/>
                      <a:pt x="127000" y="63217"/>
                    </a:cubicBezTo>
                    <a:close/>
                    <a:moveTo>
                      <a:pt x="91700" y="58606"/>
                    </a:moveTo>
                    <a:cubicBezTo>
                      <a:pt x="89093" y="43091"/>
                      <a:pt x="74435" y="32603"/>
                      <a:pt x="58909" y="35142"/>
                    </a:cubicBezTo>
                    <a:cubicBezTo>
                      <a:pt x="43384" y="37680"/>
                      <a:pt x="32830" y="52291"/>
                      <a:pt x="35299" y="67828"/>
                    </a:cubicBezTo>
                    <a:lnTo>
                      <a:pt x="512987" y="2989352"/>
                    </a:lnTo>
                    <a:cubicBezTo>
                      <a:pt x="515594" y="3004866"/>
                      <a:pt x="530252" y="3015354"/>
                      <a:pt x="545778" y="3012816"/>
                    </a:cubicBezTo>
                    <a:cubicBezTo>
                      <a:pt x="561303" y="3010277"/>
                      <a:pt x="571857" y="2995667"/>
                      <a:pt x="569388" y="2980130"/>
                    </a:cubicBezTo>
                    <a:close/>
                  </a:path>
                </a:pathLst>
              </a:custGeom>
              <a:solidFill>
                <a:srgbClr val="2D8BBA"/>
              </a:solidFill>
            </p:spPr>
          </p:sp>
          <p:sp>
            <p:nvSpPr>
              <p:cNvPr id="88" name="Freeform 88"/>
              <p:cNvSpPr/>
              <p:nvPr/>
            </p:nvSpPr>
            <p:spPr>
              <a:xfrm>
                <a:off x="7340660" y="4771579"/>
                <a:ext cx="573545" cy="302522"/>
              </a:xfrm>
              <a:custGeom>
                <a:avLst/>
                <a:gdLst/>
                <a:ahLst/>
                <a:cxnLst/>
                <a:rect l="l" t="t" r="r" b="b"/>
                <a:pathLst>
                  <a:path w="573545" h="302522">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74858" y="36995"/>
                    </a:moveTo>
                    <a:cubicBezTo>
                      <a:pt x="60394" y="30807"/>
                      <a:pt x="43649" y="37474"/>
                      <a:pt x="37397" y="51910"/>
                    </a:cubicBezTo>
                    <a:cubicBezTo>
                      <a:pt x="31144" y="66345"/>
                      <a:pt x="37736" y="83120"/>
                      <a:pt x="52144" y="89437"/>
                    </a:cubicBezTo>
                    <a:lnTo>
                      <a:pt x="529832" y="296334"/>
                    </a:lnTo>
                    <a:cubicBezTo>
                      <a:pt x="544295" y="302522"/>
                      <a:pt x="561041" y="295855"/>
                      <a:pt x="567293" y="281419"/>
                    </a:cubicBezTo>
                    <a:cubicBezTo>
                      <a:pt x="573545" y="266983"/>
                      <a:pt x="566953" y="250208"/>
                      <a:pt x="552545" y="243892"/>
                    </a:cubicBezTo>
                    <a:close/>
                  </a:path>
                </a:pathLst>
              </a:custGeom>
              <a:solidFill>
                <a:srgbClr val="2D8BBA"/>
              </a:solidFill>
            </p:spPr>
          </p:sp>
          <p:sp>
            <p:nvSpPr>
              <p:cNvPr id="89" name="Freeform 89"/>
              <p:cNvSpPr/>
              <p:nvPr/>
            </p:nvSpPr>
            <p:spPr>
              <a:xfrm>
                <a:off x="7818348" y="4978475"/>
                <a:ext cx="573744" cy="980233"/>
              </a:xfrm>
              <a:custGeom>
                <a:avLst/>
                <a:gdLst/>
                <a:ahLst/>
                <a:cxnLst/>
                <a:rect l="l" t="t" r="r" b="b"/>
                <a:pathLst>
                  <a:path w="573744" h="980233">
                    <a:moveTo>
                      <a:pt x="127000" y="63217"/>
                    </a:moveTo>
                    <a:cubicBezTo>
                      <a:pt x="126844" y="28258"/>
                      <a:pt x="98460" y="0"/>
                      <a:pt x="63500" y="0"/>
                    </a:cubicBezTo>
                    <a:cubicBezTo>
                      <a:pt x="28540" y="0"/>
                      <a:pt x="157" y="28258"/>
                      <a:pt x="0" y="63217"/>
                    </a:cubicBezTo>
                    <a:cubicBezTo>
                      <a:pt x="157" y="98176"/>
                      <a:pt x="28540" y="126434"/>
                      <a:pt x="63500" y="126434"/>
                    </a:cubicBezTo>
                    <a:cubicBezTo>
                      <a:pt x="98460" y="126434"/>
                      <a:pt x="126844" y="98176"/>
                      <a:pt x="127000" y="63217"/>
                    </a:cubicBezTo>
                    <a:close/>
                    <a:moveTo>
                      <a:pt x="88643" y="49638"/>
                    </a:moveTo>
                    <a:cubicBezTo>
                      <a:pt x="81105" y="35830"/>
                      <a:pt x="63824" y="30711"/>
                      <a:pt x="49983" y="38186"/>
                    </a:cubicBezTo>
                    <a:cubicBezTo>
                      <a:pt x="36140" y="45662"/>
                      <a:pt x="30944" y="62920"/>
                      <a:pt x="38358" y="76796"/>
                    </a:cubicBezTo>
                    <a:lnTo>
                      <a:pt x="516046" y="961305"/>
                    </a:lnTo>
                    <a:cubicBezTo>
                      <a:pt x="523583" y="975114"/>
                      <a:pt x="540864" y="980233"/>
                      <a:pt x="554706" y="972757"/>
                    </a:cubicBezTo>
                    <a:cubicBezTo>
                      <a:pt x="568549" y="965282"/>
                      <a:pt x="573744" y="948024"/>
                      <a:pt x="566331" y="934148"/>
                    </a:cubicBezTo>
                    <a:close/>
                  </a:path>
                </a:pathLst>
              </a:custGeom>
              <a:solidFill>
                <a:srgbClr val="2D8BBA"/>
              </a:solidFill>
            </p:spPr>
          </p:sp>
          <p:sp>
            <p:nvSpPr>
              <p:cNvPr id="90" name="Freeform 90"/>
              <p:cNvSpPr/>
              <p:nvPr/>
            </p:nvSpPr>
            <p:spPr>
              <a:xfrm>
                <a:off x="8296036" y="5113132"/>
                <a:ext cx="573712" cy="876286"/>
              </a:xfrm>
              <a:custGeom>
                <a:avLst/>
                <a:gdLst/>
                <a:ahLst/>
                <a:cxnLst/>
                <a:rect l="l" t="t" r="r" b="b"/>
                <a:pathLst>
                  <a:path w="573712" h="876286">
                    <a:moveTo>
                      <a:pt x="127000" y="813070"/>
                    </a:moveTo>
                    <a:cubicBezTo>
                      <a:pt x="126844" y="778111"/>
                      <a:pt x="98460" y="749853"/>
                      <a:pt x="63500" y="749853"/>
                    </a:cubicBezTo>
                    <a:cubicBezTo>
                      <a:pt x="28540" y="749853"/>
                      <a:pt x="157" y="778111"/>
                      <a:pt x="0" y="813070"/>
                    </a:cubicBezTo>
                    <a:cubicBezTo>
                      <a:pt x="157" y="848029"/>
                      <a:pt x="28540" y="876287"/>
                      <a:pt x="63500" y="876287"/>
                    </a:cubicBezTo>
                    <a:cubicBezTo>
                      <a:pt x="98460" y="876287"/>
                      <a:pt x="126844" y="848029"/>
                      <a:pt x="127000" y="813070"/>
                    </a:cubicBezTo>
                    <a:close/>
                    <a:moveTo>
                      <a:pt x="39127" y="798154"/>
                    </a:moveTo>
                    <a:cubicBezTo>
                      <a:pt x="30975" y="811610"/>
                      <a:pt x="35232" y="829123"/>
                      <a:pt x="48651" y="837334"/>
                    </a:cubicBezTo>
                    <a:cubicBezTo>
                      <a:pt x="62069" y="845546"/>
                      <a:pt x="79602" y="841367"/>
                      <a:pt x="87873" y="827985"/>
                    </a:cubicBezTo>
                    <a:lnTo>
                      <a:pt x="565561" y="47392"/>
                    </a:lnTo>
                    <a:cubicBezTo>
                      <a:pt x="573713" y="33936"/>
                      <a:pt x="569455" y="16424"/>
                      <a:pt x="556037" y="8212"/>
                    </a:cubicBezTo>
                    <a:cubicBezTo>
                      <a:pt x="542618" y="0"/>
                      <a:pt x="525086" y="4179"/>
                      <a:pt x="516814" y="17561"/>
                    </a:cubicBezTo>
                    <a:close/>
                  </a:path>
                </a:pathLst>
              </a:custGeom>
              <a:solidFill>
                <a:srgbClr val="2D8BBA"/>
              </a:solidFill>
            </p:spPr>
          </p:sp>
          <p:sp>
            <p:nvSpPr>
              <p:cNvPr id="91" name="Freeform 91"/>
              <p:cNvSpPr/>
              <p:nvPr/>
            </p:nvSpPr>
            <p:spPr>
              <a:xfrm>
                <a:off x="8773724" y="5082392"/>
                <a:ext cx="572676" cy="1986545"/>
              </a:xfrm>
              <a:custGeom>
                <a:avLst/>
                <a:gdLst/>
                <a:ahLst/>
                <a:cxnLst/>
                <a:rect l="l" t="t" r="r" b="b"/>
                <a:pathLst>
                  <a:path w="572676" h="1986545">
                    <a:moveTo>
                      <a:pt x="127000" y="63216"/>
                    </a:moveTo>
                    <a:cubicBezTo>
                      <a:pt x="126844" y="28257"/>
                      <a:pt x="98460" y="0"/>
                      <a:pt x="63500" y="0"/>
                    </a:cubicBezTo>
                    <a:cubicBezTo>
                      <a:pt x="28540" y="0"/>
                      <a:pt x="157" y="28257"/>
                      <a:pt x="0" y="63216"/>
                    </a:cubicBezTo>
                    <a:cubicBezTo>
                      <a:pt x="157" y="98176"/>
                      <a:pt x="28540" y="126433"/>
                      <a:pt x="63500" y="126433"/>
                    </a:cubicBezTo>
                    <a:cubicBezTo>
                      <a:pt x="98460" y="126433"/>
                      <a:pt x="126844" y="98176"/>
                      <a:pt x="127000" y="63216"/>
                    </a:cubicBezTo>
                    <a:close/>
                    <a:moveTo>
                      <a:pt x="91205" y="56221"/>
                    </a:moveTo>
                    <a:cubicBezTo>
                      <a:pt x="87286" y="40985"/>
                      <a:pt x="71789" y="31783"/>
                      <a:pt x="56535" y="35634"/>
                    </a:cubicBezTo>
                    <a:cubicBezTo>
                      <a:pt x="41282" y="39486"/>
                      <a:pt x="32011" y="54941"/>
                      <a:pt x="35794" y="70212"/>
                    </a:cubicBezTo>
                    <a:lnTo>
                      <a:pt x="513482" y="1962107"/>
                    </a:lnTo>
                    <a:cubicBezTo>
                      <a:pt x="517401" y="1977342"/>
                      <a:pt x="532899" y="1986545"/>
                      <a:pt x="548152" y="1982694"/>
                    </a:cubicBezTo>
                    <a:cubicBezTo>
                      <a:pt x="563405" y="1978842"/>
                      <a:pt x="572676" y="1963386"/>
                      <a:pt x="568893" y="1948116"/>
                    </a:cubicBezTo>
                    <a:close/>
                  </a:path>
                </a:pathLst>
              </a:custGeom>
              <a:solidFill>
                <a:srgbClr val="2D8BBA"/>
              </a:solidFill>
            </p:spPr>
          </p:sp>
          <p:sp>
            <p:nvSpPr>
              <p:cNvPr id="92" name="Freeform 92"/>
              <p:cNvSpPr/>
              <p:nvPr/>
            </p:nvSpPr>
            <p:spPr>
              <a:xfrm>
                <a:off x="9251412" y="5100694"/>
                <a:ext cx="572662" cy="2000026"/>
              </a:xfrm>
              <a:custGeom>
                <a:avLst/>
                <a:gdLst/>
                <a:ahLst/>
                <a:cxnLst/>
                <a:rect l="l" t="t" r="r" b="b"/>
                <a:pathLst>
                  <a:path w="572662" h="2000026">
                    <a:moveTo>
                      <a:pt x="127000" y="1936810"/>
                    </a:moveTo>
                    <a:cubicBezTo>
                      <a:pt x="126843" y="1901851"/>
                      <a:pt x="98460" y="1873593"/>
                      <a:pt x="63500" y="1873593"/>
                    </a:cubicBezTo>
                    <a:cubicBezTo>
                      <a:pt x="28540" y="1873593"/>
                      <a:pt x="157" y="1901851"/>
                      <a:pt x="0" y="1936810"/>
                    </a:cubicBezTo>
                    <a:cubicBezTo>
                      <a:pt x="157" y="1971769"/>
                      <a:pt x="28540" y="2000026"/>
                      <a:pt x="63500" y="2000026"/>
                    </a:cubicBezTo>
                    <a:cubicBezTo>
                      <a:pt x="98460" y="2000026"/>
                      <a:pt x="126843" y="1971769"/>
                      <a:pt x="127000" y="1936810"/>
                    </a:cubicBezTo>
                    <a:close/>
                    <a:moveTo>
                      <a:pt x="35782" y="1929861"/>
                    </a:moveTo>
                    <a:cubicBezTo>
                      <a:pt x="32025" y="1945137"/>
                      <a:pt x="41322" y="1960577"/>
                      <a:pt x="56582" y="1964403"/>
                    </a:cubicBezTo>
                    <a:cubicBezTo>
                      <a:pt x="71841" y="1968229"/>
                      <a:pt x="87323" y="1959001"/>
                      <a:pt x="91217" y="1943758"/>
                    </a:cubicBezTo>
                    <a:lnTo>
                      <a:pt x="568905" y="38368"/>
                    </a:lnTo>
                    <a:cubicBezTo>
                      <a:pt x="572662" y="23091"/>
                      <a:pt x="563365" y="7651"/>
                      <a:pt x="548105" y="3825"/>
                    </a:cubicBezTo>
                    <a:cubicBezTo>
                      <a:pt x="532846" y="0"/>
                      <a:pt x="517364" y="9228"/>
                      <a:pt x="513470" y="24470"/>
                    </a:cubicBezTo>
                    <a:close/>
                  </a:path>
                </a:pathLst>
              </a:custGeom>
              <a:solidFill>
                <a:srgbClr val="2D8BBA"/>
              </a:solidFill>
            </p:spPr>
          </p:sp>
          <p:sp>
            <p:nvSpPr>
              <p:cNvPr id="93" name="Freeform 93"/>
              <p:cNvSpPr/>
              <p:nvPr/>
            </p:nvSpPr>
            <p:spPr>
              <a:xfrm>
                <a:off x="9729099" y="5068896"/>
                <a:ext cx="573733" cy="1020356"/>
              </a:xfrm>
              <a:custGeom>
                <a:avLst/>
                <a:gdLst/>
                <a:ahLst/>
                <a:cxnLst/>
                <a:rect l="l" t="t" r="r" b="b"/>
                <a:pathLst>
                  <a:path w="573733" h="1020356">
                    <a:moveTo>
                      <a:pt x="127000" y="63217"/>
                    </a:moveTo>
                    <a:cubicBezTo>
                      <a:pt x="126844" y="28258"/>
                      <a:pt x="98460" y="0"/>
                      <a:pt x="63500" y="0"/>
                    </a:cubicBezTo>
                    <a:cubicBezTo>
                      <a:pt x="28540" y="0"/>
                      <a:pt x="157" y="28258"/>
                      <a:pt x="0" y="63217"/>
                    </a:cubicBezTo>
                    <a:cubicBezTo>
                      <a:pt x="157" y="98176"/>
                      <a:pt x="28540" y="126434"/>
                      <a:pt x="63500" y="126434"/>
                    </a:cubicBezTo>
                    <a:cubicBezTo>
                      <a:pt x="98460" y="126434"/>
                      <a:pt x="126844" y="98176"/>
                      <a:pt x="127000" y="63217"/>
                    </a:cubicBezTo>
                    <a:close/>
                    <a:moveTo>
                      <a:pt x="88888" y="50102"/>
                    </a:moveTo>
                    <a:cubicBezTo>
                      <a:pt x="81604" y="36157"/>
                      <a:pt x="64420" y="30723"/>
                      <a:pt x="50444" y="37943"/>
                    </a:cubicBezTo>
                    <a:cubicBezTo>
                      <a:pt x="36467" y="45164"/>
                      <a:pt x="30956" y="62324"/>
                      <a:pt x="38113" y="76333"/>
                    </a:cubicBezTo>
                    <a:lnTo>
                      <a:pt x="515801" y="1000978"/>
                    </a:lnTo>
                    <a:cubicBezTo>
                      <a:pt x="523085" y="1014922"/>
                      <a:pt x="540269" y="1020357"/>
                      <a:pt x="554245" y="1013136"/>
                    </a:cubicBezTo>
                    <a:cubicBezTo>
                      <a:pt x="568222" y="1005915"/>
                      <a:pt x="573733" y="988756"/>
                      <a:pt x="566576" y="974747"/>
                    </a:cubicBezTo>
                    <a:close/>
                  </a:path>
                </a:pathLst>
              </a:custGeom>
              <a:solidFill>
                <a:srgbClr val="2D8BBA"/>
              </a:solidFill>
            </p:spPr>
          </p:sp>
          <p:sp>
            <p:nvSpPr>
              <p:cNvPr id="94" name="Freeform 94"/>
              <p:cNvSpPr/>
              <p:nvPr/>
            </p:nvSpPr>
            <p:spPr>
              <a:xfrm>
                <a:off x="10206787" y="5138930"/>
                <a:ext cx="573744" cy="981045"/>
              </a:xfrm>
              <a:custGeom>
                <a:avLst/>
                <a:gdLst/>
                <a:ahLst/>
                <a:cxnLst/>
                <a:rect l="l" t="t" r="r" b="b"/>
                <a:pathLst>
                  <a:path w="573744" h="981045">
                    <a:moveTo>
                      <a:pt x="127000" y="917828"/>
                    </a:moveTo>
                    <a:cubicBezTo>
                      <a:pt x="126843" y="882869"/>
                      <a:pt x="98460" y="854612"/>
                      <a:pt x="63500" y="854612"/>
                    </a:cubicBezTo>
                    <a:cubicBezTo>
                      <a:pt x="28540" y="854612"/>
                      <a:pt x="157" y="882869"/>
                      <a:pt x="0" y="917828"/>
                    </a:cubicBezTo>
                    <a:cubicBezTo>
                      <a:pt x="157" y="952787"/>
                      <a:pt x="28540" y="981045"/>
                      <a:pt x="63500" y="981045"/>
                    </a:cubicBezTo>
                    <a:cubicBezTo>
                      <a:pt x="98460" y="981045"/>
                      <a:pt x="126843" y="952787"/>
                      <a:pt x="127000" y="917828"/>
                    </a:cubicBezTo>
                    <a:close/>
                    <a:moveTo>
                      <a:pt x="38353" y="904259"/>
                    </a:moveTo>
                    <a:cubicBezTo>
                      <a:pt x="30920" y="918141"/>
                      <a:pt x="36116" y="935419"/>
                      <a:pt x="49975" y="942896"/>
                    </a:cubicBezTo>
                    <a:cubicBezTo>
                      <a:pt x="63832" y="950374"/>
                      <a:pt x="81127" y="945231"/>
                      <a:pt x="88648" y="931397"/>
                    </a:cubicBezTo>
                    <a:lnTo>
                      <a:pt x="566336" y="46075"/>
                    </a:lnTo>
                    <a:cubicBezTo>
                      <a:pt x="573744" y="32197"/>
                      <a:pt x="568541" y="14941"/>
                      <a:pt x="554696" y="7471"/>
                    </a:cubicBezTo>
                    <a:cubicBezTo>
                      <a:pt x="540852" y="0"/>
                      <a:pt x="523572" y="5126"/>
                      <a:pt x="516040" y="18937"/>
                    </a:cubicBezTo>
                    <a:close/>
                  </a:path>
                </a:pathLst>
              </a:custGeom>
              <a:solidFill>
                <a:srgbClr val="2D8BBA"/>
              </a:solidFill>
            </p:spPr>
          </p:sp>
          <p:sp>
            <p:nvSpPr>
              <p:cNvPr id="95" name="Freeform 95"/>
              <p:cNvSpPr/>
              <p:nvPr/>
            </p:nvSpPr>
            <p:spPr>
              <a:xfrm>
                <a:off x="10684475" y="5108220"/>
                <a:ext cx="604688" cy="2031735"/>
              </a:xfrm>
              <a:custGeom>
                <a:avLst/>
                <a:gdLst/>
                <a:ahLst/>
                <a:cxnLst/>
                <a:rect l="l" t="t" r="r" b="b"/>
                <a:pathLst>
                  <a:path w="604688" h="2031735">
                    <a:moveTo>
                      <a:pt x="127000" y="63216"/>
                    </a:moveTo>
                    <a:cubicBezTo>
                      <a:pt x="126843" y="28257"/>
                      <a:pt x="98460" y="0"/>
                      <a:pt x="63500" y="0"/>
                    </a:cubicBezTo>
                    <a:cubicBezTo>
                      <a:pt x="28540" y="0"/>
                      <a:pt x="157" y="28257"/>
                      <a:pt x="0" y="63216"/>
                    </a:cubicBezTo>
                    <a:cubicBezTo>
                      <a:pt x="157" y="98175"/>
                      <a:pt x="28540" y="126433"/>
                      <a:pt x="63500" y="126433"/>
                    </a:cubicBezTo>
                    <a:cubicBezTo>
                      <a:pt x="98460" y="126433"/>
                      <a:pt x="126843" y="98175"/>
                      <a:pt x="127000" y="63216"/>
                    </a:cubicBezTo>
                    <a:close/>
                    <a:moveTo>
                      <a:pt x="91217" y="56267"/>
                    </a:moveTo>
                    <a:cubicBezTo>
                      <a:pt x="87330" y="41016"/>
                      <a:pt x="71844" y="31779"/>
                      <a:pt x="56578" y="35606"/>
                    </a:cubicBezTo>
                    <a:cubicBezTo>
                      <a:pt x="41311" y="39434"/>
                      <a:pt x="32014" y="54885"/>
                      <a:pt x="35783" y="70165"/>
                    </a:cubicBezTo>
                    <a:lnTo>
                      <a:pt x="513471" y="1975467"/>
                    </a:lnTo>
                    <a:cubicBezTo>
                      <a:pt x="517367" y="1990706"/>
                      <a:pt x="532847" y="1999932"/>
                      <a:pt x="548104" y="1996107"/>
                    </a:cubicBezTo>
                    <a:cubicBezTo>
                      <a:pt x="563362" y="1992281"/>
                      <a:pt x="572660" y="1976844"/>
                      <a:pt x="568905" y="1961569"/>
                    </a:cubicBezTo>
                    <a:close/>
                    <a:moveTo>
                      <a:pt x="604688" y="1968519"/>
                    </a:moveTo>
                    <a:cubicBezTo>
                      <a:pt x="604531" y="1933559"/>
                      <a:pt x="576148" y="1905302"/>
                      <a:pt x="541188" y="1905302"/>
                    </a:cubicBezTo>
                    <a:cubicBezTo>
                      <a:pt x="506228" y="1905302"/>
                      <a:pt x="477844" y="1933559"/>
                      <a:pt x="477688" y="1968519"/>
                    </a:cubicBezTo>
                    <a:cubicBezTo>
                      <a:pt x="477844" y="2003478"/>
                      <a:pt x="506228" y="2031735"/>
                      <a:pt x="541188" y="2031735"/>
                    </a:cubicBezTo>
                    <a:cubicBezTo>
                      <a:pt x="576148" y="2031735"/>
                      <a:pt x="604531" y="2003478"/>
                      <a:pt x="604688" y="1968519"/>
                    </a:cubicBezTo>
                    <a:close/>
                  </a:path>
                </a:pathLst>
              </a:custGeom>
              <a:solidFill>
                <a:srgbClr val="2D8BBA"/>
              </a:solidFill>
            </p:spPr>
          </p:sp>
        </p:grpSp>
      </p:grpSp>
      <p:sp>
        <p:nvSpPr>
          <p:cNvPr id="96" name="TextBox 96"/>
          <p:cNvSpPr txBox="1"/>
          <p:nvPr/>
        </p:nvSpPr>
        <p:spPr>
          <a:xfrm>
            <a:off x="751818" y="126707"/>
            <a:ext cx="15935598" cy="1070478"/>
          </a:xfrm>
          <a:prstGeom prst="rect">
            <a:avLst/>
          </a:prstGeom>
        </p:spPr>
        <p:txBody>
          <a:bodyPr lIns="0" tIns="0" rIns="0" bIns="0" rtlCol="0" anchor="t">
            <a:spAutoFit/>
          </a:bodyPr>
          <a:lstStyle/>
          <a:p>
            <a:pPr algn="ctr">
              <a:lnSpc>
                <a:spcPts val="8722"/>
              </a:lnSpc>
              <a:spcBef>
                <a:spcPct val="0"/>
              </a:spcBef>
            </a:pPr>
            <a:r>
              <a:rPr lang="en-US" sz="6230">
                <a:solidFill>
                  <a:srgbClr val="000000"/>
                </a:solidFill>
                <a:latin typeface="Times Neue Roman Bold"/>
              </a:rPr>
              <a:t>SALES TREND</a:t>
            </a:r>
          </a:p>
        </p:txBody>
      </p:sp>
      <p:sp>
        <p:nvSpPr>
          <p:cNvPr id="97" name="TextBox 97"/>
          <p:cNvSpPr txBox="1"/>
          <p:nvPr/>
        </p:nvSpPr>
        <p:spPr>
          <a:xfrm>
            <a:off x="1028700" y="1984787"/>
            <a:ext cx="7212902" cy="6497084"/>
          </a:xfrm>
          <a:prstGeom prst="rect">
            <a:avLst/>
          </a:prstGeom>
        </p:spPr>
        <p:txBody>
          <a:bodyPr lIns="0" tIns="0" rIns="0" bIns="0" rtlCol="0" anchor="t">
            <a:spAutoFit/>
          </a:bodyPr>
          <a:lstStyle/>
          <a:p>
            <a:pPr>
              <a:lnSpc>
                <a:spcPts val="5718"/>
              </a:lnSpc>
              <a:spcBef>
                <a:spcPct val="0"/>
              </a:spcBef>
            </a:pPr>
            <a:r>
              <a:rPr lang="en-US" sz="4084">
                <a:solidFill>
                  <a:srgbClr val="000000"/>
                </a:solidFill>
                <a:latin typeface="Times Neue Roman"/>
              </a:rPr>
              <a:t>The sales has been increasing over the year of 2019 but there was steep fall in the month of march 2020 then their was a increase in the sale up to the month of November 2020 and then after the sales has been moving in the range between 10 millions to 20 millions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626</Words>
  <Application>Microsoft Office PowerPoint</Application>
  <PresentationFormat>Custom</PresentationFormat>
  <Paragraphs>192</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Be Vietnam Bold</vt:lpstr>
      <vt:lpstr>IBM Plex Sans</vt:lpstr>
      <vt:lpstr>Times Neue Roman</vt:lpstr>
      <vt:lpstr>Be Vietnam</vt:lpstr>
      <vt:lpstr>Times Neue Roman Bold Italics</vt:lpstr>
      <vt:lpstr>Times New Roman</vt:lpstr>
      <vt:lpstr>Calibri</vt:lpstr>
      <vt:lpstr>IBM Plex Sans Bold</vt:lpstr>
      <vt:lpstr>Canva Sans 2</vt:lpstr>
      <vt:lpstr>Arial</vt:lpstr>
      <vt:lpstr>Times Neue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Business Presentation in Dark Blue Pink Abstract Tech Style</dc:title>
  <cp:lastModifiedBy>sakshikalambe@outlook.com</cp:lastModifiedBy>
  <cp:revision>2</cp:revision>
  <dcterms:created xsi:type="dcterms:W3CDTF">2006-08-16T00:00:00Z</dcterms:created>
  <dcterms:modified xsi:type="dcterms:W3CDTF">2023-03-06T18:31:35Z</dcterms:modified>
  <dc:identifier>DAFcVwR5MnA</dc:identifier>
</cp:coreProperties>
</file>